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77" r:id="rId3"/>
    <p:sldId id="275" r:id="rId4"/>
    <p:sldId id="353" r:id="rId5"/>
    <p:sldId id="462" r:id="rId6"/>
    <p:sldId id="257" r:id="rId7"/>
    <p:sldId id="354" r:id="rId8"/>
    <p:sldId id="276" r:id="rId9"/>
    <p:sldId id="356" r:id="rId10"/>
    <p:sldId id="355" r:id="rId11"/>
    <p:sldId id="357" r:id="rId12"/>
    <p:sldId id="358" r:id="rId13"/>
    <p:sldId id="359" r:id="rId14"/>
    <p:sldId id="284" r:id="rId15"/>
    <p:sldId id="286" r:id="rId16"/>
    <p:sldId id="363" r:id="rId17"/>
    <p:sldId id="290" r:id="rId18"/>
    <p:sldId id="360" r:id="rId19"/>
    <p:sldId id="278" r:id="rId20"/>
    <p:sldId id="279" r:id="rId21"/>
    <p:sldId id="287" r:id="rId22"/>
    <p:sldId id="456" r:id="rId23"/>
    <p:sldId id="458" r:id="rId24"/>
    <p:sldId id="459" r:id="rId25"/>
    <p:sldId id="460" r:id="rId26"/>
    <p:sldId id="454" r:id="rId27"/>
    <p:sldId id="455" r:id="rId28"/>
    <p:sldId id="372" r:id="rId29"/>
    <p:sldId id="373" r:id="rId30"/>
    <p:sldId id="374" r:id="rId31"/>
    <p:sldId id="375" r:id="rId32"/>
    <p:sldId id="376" r:id="rId33"/>
    <p:sldId id="377" r:id="rId34"/>
    <p:sldId id="383" r:id="rId35"/>
    <p:sldId id="412" r:id="rId36"/>
    <p:sldId id="413" r:id="rId37"/>
    <p:sldId id="415" r:id="rId38"/>
    <p:sldId id="258" r:id="rId39"/>
    <p:sldId id="259" r:id="rId40"/>
    <p:sldId id="450" r:id="rId41"/>
    <p:sldId id="453" r:id="rId42"/>
    <p:sldId id="399" r:id="rId43"/>
    <p:sldId id="400" r:id="rId44"/>
    <p:sldId id="44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2"/>
    <p:restoredTop sz="96327"/>
  </p:normalViewPr>
  <p:slideViewPr>
    <p:cSldViewPr snapToGrid="0" snapToObjects="1">
      <p:cViewPr varScale="1">
        <p:scale>
          <a:sx n="113" d="100"/>
          <a:sy n="113"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4F087-7A66-4A7F-A127-BDF041938ECD}" type="doc">
      <dgm:prSet loTypeId="urn:microsoft.com/office/officeart/2017/3/layout/HorizontalLabelsTimeline" loCatId="process" qsTypeId="urn:microsoft.com/office/officeart/2005/8/quickstyle/simple1" qsCatId="simple" csTypeId="urn:microsoft.com/office/officeart/2005/8/colors/accent1_2" csCatId="accent1" phldr="1"/>
      <dgm:spPr/>
      <dgm:t>
        <a:bodyPr/>
        <a:lstStyle/>
        <a:p>
          <a:endParaRPr lang="en-US"/>
        </a:p>
      </dgm:t>
    </dgm:pt>
    <dgm:pt modelId="{AD8AAEC4-20B7-4AF8-BAF1-F882ABC0E82E}">
      <dgm:prSet/>
      <dgm:spPr/>
      <dgm:t>
        <a:bodyPr/>
        <a:lstStyle/>
        <a:p>
          <a:pPr>
            <a:defRPr b="1"/>
          </a:pPr>
          <a:r>
            <a:rPr lang="en-US"/>
            <a:t>2012</a:t>
          </a:r>
        </a:p>
      </dgm:t>
    </dgm:pt>
    <dgm:pt modelId="{6D4A6E4E-E1B0-4A5E-8069-9307724A9269}" type="parTrans" cxnId="{271C7DEA-89D3-4257-BF7F-6FA426DC5141}">
      <dgm:prSet/>
      <dgm:spPr/>
      <dgm:t>
        <a:bodyPr/>
        <a:lstStyle/>
        <a:p>
          <a:endParaRPr lang="en-US"/>
        </a:p>
      </dgm:t>
    </dgm:pt>
    <dgm:pt modelId="{8DEE414C-8E05-4FDD-B64E-F3F7CCDE3897}" type="sibTrans" cxnId="{271C7DEA-89D3-4257-BF7F-6FA426DC5141}">
      <dgm:prSet/>
      <dgm:spPr/>
      <dgm:t>
        <a:bodyPr/>
        <a:lstStyle/>
        <a:p>
          <a:endParaRPr lang="en-US"/>
        </a:p>
      </dgm:t>
    </dgm:pt>
    <dgm:pt modelId="{0DC9C385-D907-48C1-954C-10615AE7BC46}">
      <dgm:prSet custT="1"/>
      <dgm:spPr/>
      <dgm:t>
        <a:bodyPr/>
        <a:lstStyle/>
        <a:p>
          <a:r>
            <a:rPr lang="en-US" sz="2000" dirty="0"/>
            <a:t>Publication:</a:t>
          </a:r>
        </a:p>
      </dgm:t>
    </dgm:pt>
    <dgm:pt modelId="{DC210EB3-DD1F-4E35-B51C-E772B6B66C5D}" type="parTrans" cxnId="{0C43D481-D6A7-4619-AC9E-7948A85935DE}">
      <dgm:prSet/>
      <dgm:spPr/>
      <dgm:t>
        <a:bodyPr/>
        <a:lstStyle/>
        <a:p>
          <a:endParaRPr lang="en-US"/>
        </a:p>
      </dgm:t>
    </dgm:pt>
    <dgm:pt modelId="{0B26FD02-2ADB-438B-B901-9B27092F508C}" type="sibTrans" cxnId="{0C43D481-D6A7-4619-AC9E-7948A85935DE}">
      <dgm:prSet/>
      <dgm:spPr/>
      <dgm:t>
        <a:bodyPr/>
        <a:lstStyle/>
        <a:p>
          <a:endParaRPr lang="en-US"/>
        </a:p>
      </dgm:t>
    </dgm:pt>
    <dgm:pt modelId="{61FBC053-79A3-49F4-B6AD-1839498358C6}">
      <dgm:prSet custT="1"/>
      <dgm:spPr/>
      <dgm:t>
        <a:bodyPr/>
        <a:lstStyle/>
        <a:p>
          <a:r>
            <a:rPr lang="en-US" sz="2000" dirty="0"/>
            <a:t>They Came for the Children</a:t>
          </a:r>
        </a:p>
      </dgm:t>
    </dgm:pt>
    <dgm:pt modelId="{889C9FEE-BAC5-4608-97A2-A7CD94FE92E3}" type="parTrans" cxnId="{39237E46-EAC6-4883-BED0-7486F8A1AA45}">
      <dgm:prSet/>
      <dgm:spPr/>
      <dgm:t>
        <a:bodyPr/>
        <a:lstStyle/>
        <a:p>
          <a:endParaRPr lang="en-US"/>
        </a:p>
      </dgm:t>
    </dgm:pt>
    <dgm:pt modelId="{AEE5B9C2-1434-4183-8AD4-9BAB59F36CC7}" type="sibTrans" cxnId="{39237E46-EAC6-4883-BED0-7486F8A1AA45}">
      <dgm:prSet/>
      <dgm:spPr/>
      <dgm:t>
        <a:bodyPr/>
        <a:lstStyle/>
        <a:p>
          <a:endParaRPr lang="en-US"/>
        </a:p>
      </dgm:t>
    </dgm:pt>
    <dgm:pt modelId="{50F34A97-B62F-45CF-809F-E064BC5EF69B}">
      <dgm:prSet custT="1"/>
      <dgm:spPr/>
      <dgm:t>
        <a:bodyPr/>
        <a:lstStyle/>
        <a:p>
          <a:r>
            <a:rPr lang="en-US" sz="2000" dirty="0"/>
            <a:t>TRC Interim Report</a:t>
          </a:r>
        </a:p>
      </dgm:t>
    </dgm:pt>
    <dgm:pt modelId="{DB7B231F-1E6E-4384-8E62-857BDD905758}" type="parTrans" cxnId="{2C7A4FA7-BC57-40C8-87F2-AC64448AFADF}">
      <dgm:prSet/>
      <dgm:spPr/>
      <dgm:t>
        <a:bodyPr/>
        <a:lstStyle/>
        <a:p>
          <a:endParaRPr lang="en-US"/>
        </a:p>
      </dgm:t>
    </dgm:pt>
    <dgm:pt modelId="{115716BF-8473-4427-9C1A-E1BC2A4C5CE3}" type="sibTrans" cxnId="{2C7A4FA7-BC57-40C8-87F2-AC64448AFADF}">
      <dgm:prSet/>
      <dgm:spPr/>
      <dgm:t>
        <a:bodyPr/>
        <a:lstStyle/>
        <a:p>
          <a:endParaRPr lang="en-US"/>
        </a:p>
      </dgm:t>
    </dgm:pt>
    <dgm:pt modelId="{60B455A6-D676-41FF-B0BB-19734DAF5D91}">
      <dgm:prSet/>
      <dgm:spPr/>
      <dgm:t>
        <a:bodyPr/>
        <a:lstStyle/>
        <a:p>
          <a:pPr>
            <a:defRPr b="1"/>
          </a:pPr>
          <a:r>
            <a:rPr lang="en-US"/>
            <a:t>2012–2014</a:t>
          </a:r>
        </a:p>
      </dgm:t>
    </dgm:pt>
    <dgm:pt modelId="{50A7BEC4-54C6-46F9-8E74-5BA675A15D54}" type="parTrans" cxnId="{2915662F-C48D-4F86-A285-929F88DFFCCA}">
      <dgm:prSet/>
      <dgm:spPr/>
      <dgm:t>
        <a:bodyPr/>
        <a:lstStyle/>
        <a:p>
          <a:endParaRPr lang="en-US"/>
        </a:p>
      </dgm:t>
    </dgm:pt>
    <dgm:pt modelId="{A1E32C19-6EFF-4ED9-9EAF-36C600E41020}" type="sibTrans" cxnId="{2915662F-C48D-4F86-A285-929F88DFFCCA}">
      <dgm:prSet/>
      <dgm:spPr/>
      <dgm:t>
        <a:bodyPr/>
        <a:lstStyle/>
        <a:p>
          <a:endParaRPr lang="en-US"/>
        </a:p>
      </dgm:t>
    </dgm:pt>
    <dgm:pt modelId="{D9EE1F40-FC0C-4DAE-8277-72261F3BEEBF}">
      <dgm:prSet custT="1"/>
      <dgm:spPr/>
      <dgm:t>
        <a:bodyPr/>
        <a:lstStyle/>
        <a:p>
          <a:r>
            <a:rPr lang="en-US" sz="2000" dirty="0"/>
            <a:t>Commemoration:</a:t>
          </a:r>
        </a:p>
      </dgm:t>
    </dgm:pt>
    <dgm:pt modelId="{EE18ECBE-5613-469C-B702-531257C0E10E}" type="parTrans" cxnId="{4CB471FE-37B6-4A86-883D-013961B92850}">
      <dgm:prSet/>
      <dgm:spPr/>
      <dgm:t>
        <a:bodyPr/>
        <a:lstStyle/>
        <a:p>
          <a:endParaRPr lang="en-US"/>
        </a:p>
      </dgm:t>
    </dgm:pt>
    <dgm:pt modelId="{5990BF65-9EC7-498E-8081-F2A99428DAF7}" type="sibTrans" cxnId="{4CB471FE-37B6-4A86-883D-013961B92850}">
      <dgm:prSet/>
      <dgm:spPr/>
      <dgm:t>
        <a:bodyPr/>
        <a:lstStyle/>
        <a:p>
          <a:endParaRPr lang="en-US"/>
        </a:p>
      </dgm:t>
    </dgm:pt>
    <dgm:pt modelId="{88E84C14-0D9F-462D-B632-440FEE45345D}">
      <dgm:prSet custT="1"/>
      <dgm:spPr/>
      <dgm:t>
        <a:bodyPr/>
        <a:lstStyle/>
        <a:p>
          <a:r>
            <a:rPr lang="en-US" sz="2000" dirty="0"/>
            <a:t>$20 million Fund</a:t>
          </a:r>
        </a:p>
      </dgm:t>
    </dgm:pt>
    <dgm:pt modelId="{B16D3570-1F59-4613-8C54-2A059B3FA577}" type="parTrans" cxnId="{61E229E2-259A-4E73-B7B9-1AE512D82F78}">
      <dgm:prSet/>
      <dgm:spPr/>
      <dgm:t>
        <a:bodyPr/>
        <a:lstStyle/>
        <a:p>
          <a:endParaRPr lang="en-US"/>
        </a:p>
      </dgm:t>
    </dgm:pt>
    <dgm:pt modelId="{A2AA0DE2-7657-44BA-ACA3-9B8C3157B763}" type="sibTrans" cxnId="{61E229E2-259A-4E73-B7B9-1AE512D82F78}">
      <dgm:prSet/>
      <dgm:spPr/>
      <dgm:t>
        <a:bodyPr/>
        <a:lstStyle/>
        <a:p>
          <a:endParaRPr lang="en-US"/>
        </a:p>
      </dgm:t>
    </dgm:pt>
    <dgm:pt modelId="{E821C6BB-2A28-4B6B-8D42-465AB5EBFBE0}">
      <dgm:prSet custT="1"/>
      <dgm:spPr/>
      <dgm:t>
        <a:bodyPr/>
        <a:lstStyle/>
        <a:p>
          <a:r>
            <a:rPr lang="en-US" sz="2000" dirty="0"/>
            <a:t>143  Projects:</a:t>
          </a:r>
        </a:p>
      </dgm:t>
    </dgm:pt>
    <dgm:pt modelId="{14BED94D-4ED6-4465-873E-1720731740B0}" type="parTrans" cxnId="{22841875-2F7C-44B6-AFB4-510019AD5035}">
      <dgm:prSet/>
      <dgm:spPr/>
      <dgm:t>
        <a:bodyPr/>
        <a:lstStyle/>
        <a:p>
          <a:endParaRPr lang="en-US"/>
        </a:p>
      </dgm:t>
    </dgm:pt>
    <dgm:pt modelId="{A658A502-51B5-4FD9-9082-C2333B9B6BDB}" type="sibTrans" cxnId="{22841875-2F7C-44B6-AFB4-510019AD5035}">
      <dgm:prSet/>
      <dgm:spPr/>
      <dgm:t>
        <a:bodyPr/>
        <a:lstStyle/>
        <a:p>
          <a:endParaRPr lang="en-US"/>
        </a:p>
      </dgm:t>
    </dgm:pt>
    <dgm:pt modelId="{6B9A2A19-1E93-4223-97E8-243E616F44A3}">
      <dgm:prSet/>
      <dgm:spPr/>
      <dgm:t>
        <a:bodyPr/>
        <a:lstStyle/>
        <a:p>
          <a:pPr>
            <a:defRPr b="1"/>
          </a:pPr>
          <a:r>
            <a:rPr lang="en-US"/>
            <a:t>2014</a:t>
          </a:r>
        </a:p>
      </dgm:t>
    </dgm:pt>
    <dgm:pt modelId="{2CBD8F3A-8A63-4D3E-B8F0-7F279AC0A86C}" type="parTrans" cxnId="{1CA72BF3-E2CB-416D-8B31-BF0B358DD062}">
      <dgm:prSet/>
      <dgm:spPr/>
      <dgm:t>
        <a:bodyPr/>
        <a:lstStyle/>
        <a:p>
          <a:endParaRPr lang="en-US"/>
        </a:p>
      </dgm:t>
    </dgm:pt>
    <dgm:pt modelId="{279946B1-F276-4A2F-BD7D-C32354EFAE0C}" type="sibTrans" cxnId="{1CA72BF3-E2CB-416D-8B31-BF0B358DD062}">
      <dgm:prSet/>
      <dgm:spPr/>
      <dgm:t>
        <a:bodyPr/>
        <a:lstStyle/>
        <a:p>
          <a:endParaRPr lang="en-US"/>
        </a:p>
      </dgm:t>
    </dgm:pt>
    <dgm:pt modelId="{C2FBC1D2-C5D2-4C7F-812A-416F8378B261}">
      <dgm:prSet custT="1"/>
      <dgm:spPr/>
      <dgm:t>
        <a:bodyPr/>
        <a:lstStyle/>
        <a:p>
          <a:r>
            <a:rPr lang="en-US" sz="2000" dirty="0"/>
            <a:t>Documentation:</a:t>
          </a:r>
        </a:p>
      </dgm:t>
    </dgm:pt>
    <dgm:pt modelId="{A0CD3482-8571-428B-8A99-440A72D36B7F}" type="parTrans" cxnId="{63AFDA29-FD5B-40C3-AA7A-CDABE50DB36F}">
      <dgm:prSet/>
      <dgm:spPr/>
      <dgm:t>
        <a:bodyPr/>
        <a:lstStyle/>
        <a:p>
          <a:endParaRPr lang="en-US"/>
        </a:p>
      </dgm:t>
    </dgm:pt>
    <dgm:pt modelId="{C5179A96-DE8E-4A36-ACD9-941F8CBE902B}" type="sibTrans" cxnId="{63AFDA29-FD5B-40C3-AA7A-CDABE50DB36F}">
      <dgm:prSet/>
      <dgm:spPr/>
      <dgm:t>
        <a:bodyPr/>
        <a:lstStyle/>
        <a:p>
          <a:endParaRPr lang="en-US"/>
        </a:p>
      </dgm:t>
    </dgm:pt>
    <dgm:pt modelId="{506F8DFA-0573-42C4-B366-39D271B2D7B1}">
      <dgm:prSet custT="1"/>
      <dgm:spPr/>
      <dgm:t>
        <a:bodyPr/>
        <a:lstStyle/>
        <a:p>
          <a:r>
            <a:rPr lang="en-US" sz="2000" dirty="0"/>
            <a:t>National Centre for Truth &amp; </a:t>
          </a:r>
        </a:p>
      </dgm:t>
    </dgm:pt>
    <dgm:pt modelId="{0262D5C6-9798-40A3-BCDF-AD9B5D3EA0A9}" type="parTrans" cxnId="{DC68B6B7-50BA-44E3-BDA7-42BD1CD68899}">
      <dgm:prSet/>
      <dgm:spPr/>
      <dgm:t>
        <a:bodyPr/>
        <a:lstStyle/>
        <a:p>
          <a:endParaRPr lang="en-US"/>
        </a:p>
      </dgm:t>
    </dgm:pt>
    <dgm:pt modelId="{883FF52C-9C1F-416D-81C8-B69E56214153}" type="sibTrans" cxnId="{DC68B6B7-50BA-44E3-BDA7-42BD1CD68899}">
      <dgm:prSet/>
      <dgm:spPr/>
      <dgm:t>
        <a:bodyPr/>
        <a:lstStyle/>
        <a:p>
          <a:endParaRPr lang="en-US"/>
        </a:p>
      </dgm:t>
    </dgm:pt>
    <dgm:pt modelId="{6A98DA88-20F3-4A0E-A155-A3D798689D51}">
      <dgm:prSet custT="1"/>
      <dgm:spPr/>
      <dgm:t>
        <a:bodyPr/>
        <a:lstStyle/>
        <a:p>
          <a:r>
            <a:rPr lang="en-US" sz="2000" dirty="0"/>
            <a:t>Reconciliation (NCTR)</a:t>
          </a:r>
        </a:p>
      </dgm:t>
    </dgm:pt>
    <dgm:pt modelId="{61CAC54E-E518-4A10-AF49-B49906B6B3AD}" type="parTrans" cxnId="{DA52479A-67B7-4308-86F9-36D8A38B9BE9}">
      <dgm:prSet/>
      <dgm:spPr/>
      <dgm:t>
        <a:bodyPr/>
        <a:lstStyle/>
        <a:p>
          <a:endParaRPr lang="en-US"/>
        </a:p>
      </dgm:t>
    </dgm:pt>
    <dgm:pt modelId="{98A236E3-D9D6-4B94-97E8-ACF20E7DFD5C}" type="sibTrans" cxnId="{DA52479A-67B7-4308-86F9-36D8A38B9BE9}">
      <dgm:prSet/>
      <dgm:spPr/>
      <dgm:t>
        <a:bodyPr/>
        <a:lstStyle/>
        <a:p>
          <a:endParaRPr lang="en-US"/>
        </a:p>
      </dgm:t>
    </dgm:pt>
    <dgm:pt modelId="{4C233099-A97B-4DA7-81B8-9252B151BD8B}">
      <dgm:prSet/>
      <dgm:spPr/>
      <dgm:t>
        <a:bodyPr/>
        <a:lstStyle/>
        <a:p>
          <a:pPr>
            <a:defRPr b="1"/>
          </a:pPr>
          <a:r>
            <a:rPr lang="en-US"/>
            <a:t>2015</a:t>
          </a:r>
        </a:p>
      </dgm:t>
    </dgm:pt>
    <dgm:pt modelId="{84C28E7D-EE7A-4B92-A204-BCABF9A266DF}" type="parTrans" cxnId="{E6655BAE-D170-4950-87C4-DB210FBBE1D1}">
      <dgm:prSet/>
      <dgm:spPr/>
      <dgm:t>
        <a:bodyPr/>
        <a:lstStyle/>
        <a:p>
          <a:endParaRPr lang="en-US"/>
        </a:p>
      </dgm:t>
    </dgm:pt>
    <dgm:pt modelId="{97D664B8-FD21-465A-9968-2AE7503100DD}" type="sibTrans" cxnId="{E6655BAE-D170-4950-87C4-DB210FBBE1D1}">
      <dgm:prSet/>
      <dgm:spPr/>
      <dgm:t>
        <a:bodyPr/>
        <a:lstStyle/>
        <a:p>
          <a:endParaRPr lang="en-US"/>
        </a:p>
      </dgm:t>
    </dgm:pt>
    <dgm:pt modelId="{6A4F8BB6-75E6-4E4E-877C-79E99D1277D0}">
      <dgm:prSet custT="1"/>
      <dgm:spPr/>
      <dgm:t>
        <a:bodyPr/>
        <a:lstStyle/>
        <a:p>
          <a:r>
            <a:rPr lang="en-US" sz="2000" dirty="0"/>
            <a:t>Validation &amp; Conclusion:</a:t>
          </a:r>
        </a:p>
      </dgm:t>
    </dgm:pt>
    <dgm:pt modelId="{3ABD781A-FE97-497C-8C9E-D289E978509C}" type="parTrans" cxnId="{35A0B21E-620E-4188-AF32-F637BD484E2F}">
      <dgm:prSet/>
      <dgm:spPr/>
      <dgm:t>
        <a:bodyPr/>
        <a:lstStyle/>
        <a:p>
          <a:endParaRPr lang="en-US"/>
        </a:p>
      </dgm:t>
    </dgm:pt>
    <dgm:pt modelId="{E338C158-95B8-44A5-9F7A-47E892FBD020}" type="sibTrans" cxnId="{35A0B21E-620E-4188-AF32-F637BD484E2F}">
      <dgm:prSet/>
      <dgm:spPr/>
      <dgm:t>
        <a:bodyPr/>
        <a:lstStyle/>
        <a:p>
          <a:endParaRPr lang="en-US"/>
        </a:p>
      </dgm:t>
    </dgm:pt>
    <dgm:pt modelId="{AC92EBEC-78B9-413F-B1EF-E96F384D9941}">
      <dgm:prSet custT="1"/>
      <dgm:spPr/>
      <dgm:t>
        <a:bodyPr/>
        <a:lstStyle/>
        <a:p>
          <a:r>
            <a:rPr lang="en-US" sz="2000"/>
            <a:t>The Survivors Speak</a:t>
          </a:r>
        </a:p>
      </dgm:t>
    </dgm:pt>
    <dgm:pt modelId="{CA14BB14-8DC7-4E08-9038-686479134BC8}" type="parTrans" cxnId="{A47147C1-16B0-4A4C-9D11-54B4ACC33C58}">
      <dgm:prSet/>
      <dgm:spPr/>
      <dgm:t>
        <a:bodyPr/>
        <a:lstStyle/>
        <a:p>
          <a:endParaRPr lang="en-US"/>
        </a:p>
      </dgm:t>
    </dgm:pt>
    <dgm:pt modelId="{AED9A844-3943-432B-B6B8-27A6828FAFE3}" type="sibTrans" cxnId="{A47147C1-16B0-4A4C-9D11-54B4ACC33C58}">
      <dgm:prSet/>
      <dgm:spPr/>
      <dgm:t>
        <a:bodyPr/>
        <a:lstStyle/>
        <a:p>
          <a:endParaRPr lang="en-US"/>
        </a:p>
      </dgm:t>
    </dgm:pt>
    <dgm:pt modelId="{959D9C28-A964-45E5-BD06-7E56E96271A3}">
      <dgm:prSet custT="1"/>
      <dgm:spPr/>
      <dgm:t>
        <a:bodyPr/>
        <a:lstStyle/>
        <a:p>
          <a:r>
            <a:rPr lang="en-US" sz="2000" dirty="0"/>
            <a:t>What We Have Learned: Principles of Reconciliation</a:t>
          </a:r>
        </a:p>
      </dgm:t>
    </dgm:pt>
    <dgm:pt modelId="{3A3D2D12-E5A8-48F8-B5C8-34CCBB9AE6A6}" type="parTrans" cxnId="{A95A61AF-C0B5-4D56-A9F8-FD3120C1B033}">
      <dgm:prSet/>
      <dgm:spPr/>
      <dgm:t>
        <a:bodyPr/>
        <a:lstStyle/>
        <a:p>
          <a:endParaRPr lang="en-US"/>
        </a:p>
      </dgm:t>
    </dgm:pt>
    <dgm:pt modelId="{EE5E2EFA-97DE-4916-B3A7-530AEC2ADFD3}" type="sibTrans" cxnId="{A95A61AF-C0B5-4D56-A9F8-FD3120C1B033}">
      <dgm:prSet/>
      <dgm:spPr/>
      <dgm:t>
        <a:bodyPr/>
        <a:lstStyle/>
        <a:p>
          <a:endParaRPr lang="en-US"/>
        </a:p>
      </dgm:t>
    </dgm:pt>
    <dgm:pt modelId="{81F3A9A2-9081-4D40-AB08-9D3E1AA0A8B2}">
      <dgm:prSet custT="1"/>
      <dgm:spPr/>
      <dgm:t>
        <a:bodyPr/>
        <a:lstStyle/>
        <a:p>
          <a:r>
            <a:rPr lang="en-US" sz="2000" dirty="0"/>
            <a:t>TRC Calls to Action</a:t>
          </a:r>
        </a:p>
      </dgm:t>
    </dgm:pt>
    <dgm:pt modelId="{01428F9C-22E1-43A9-8085-C9DEB995092E}" type="parTrans" cxnId="{627FBEF4-FF80-4EB8-95CE-555E6E4E550D}">
      <dgm:prSet/>
      <dgm:spPr/>
      <dgm:t>
        <a:bodyPr/>
        <a:lstStyle/>
        <a:p>
          <a:endParaRPr lang="en-US"/>
        </a:p>
      </dgm:t>
    </dgm:pt>
    <dgm:pt modelId="{E8F44313-3004-4251-BBA7-5687A9A7A336}" type="sibTrans" cxnId="{627FBEF4-FF80-4EB8-95CE-555E6E4E550D}">
      <dgm:prSet/>
      <dgm:spPr/>
      <dgm:t>
        <a:bodyPr/>
        <a:lstStyle/>
        <a:p>
          <a:endParaRPr lang="en-US"/>
        </a:p>
      </dgm:t>
    </dgm:pt>
    <dgm:pt modelId="{2B2BFC4C-5B43-7D48-B435-5EA86E9AE60A}" type="pres">
      <dgm:prSet presAssocID="{F784F087-7A66-4A7F-A127-BDF041938ECD}" presName="root" presStyleCnt="0">
        <dgm:presLayoutVars>
          <dgm:chMax/>
          <dgm:chPref/>
          <dgm:animLvl val="lvl"/>
        </dgm:presLayoutVars>
      </dgm:prSet>
      <dgm:spPr/>
    </dgm:pt>
    <dgm:pt modelId="{566A88CB-8618-FB4B-8AB2-D0F154EEA10F}" type="pres">
      <dgm:prSet presAssocID="{F784F087-7A66-4A7F-A127-BDF041938ECD}" presName="divider" presStyleLbl="fgAcc1" presStyleIdx="0" presStyleCnt="1"/>
      <dgm:spPr/>
    </dgm:pt>
    <dgm:pt modelId="{D26C11DC-2C58-6C45-968B-C4E114BE359A}" type="pres">
      <dgm:prSet presAssocID="{F784F087-7A66-4A7F-A127-BDF041938ECD}" presName="nodes" presStyleCnt="0">
        <dgm:presLayoutVars>
          <dgm:chMax/>
          <dgm:chPref/>
          <dgm:animLvl val="lvl"/>
        </dgm:presLayoutVars>
      </dgm:prSet>
      <dgm:spPr/>
    </dgm:pt>
    <dgm:pt modelId="{108F2E50-A813-8E43-8AA1-E06A5AA3D8B0}" type="pres">
      <dgm:prSet presAssocID="{AD8AAEC4-20B7-4AF8-BAF1-F882ABC0E82E}" presName="composite" presStyleCnt="0"/>
      <dgm:spPr/>
    </dgm:pt>
    <dgm:pt modelId="{FD60744C-34B5-D343-B9DE-74F825EA5CD3}" type="pres">
      <dgm:prSet presAssocID="{AD8AAEC4-20B7-4AF8-BAF1-F882ABC0E82E}" presName="L1TextContainer" presStyleLbl="alignNode1" presStyleIdx="0" presStyleCnt="4">
        <dgm:presLayoutVars>
          <dgm:chMax val="1"/>
          <dgm:chPref val="1"/>
          <dgm:bulletEnabled val="1"/>
        </dgm:presLayoutVars>
      </dgm:prSet>
      <dgm:spPr/>
    </dgm:pt>
    <dgm:pt modelId="{21F5ADFE-54E0-7044-B364-066454EB3FF1}" type="pres">
      <dgm:prSet presAssocID="{AD8AAEC4-20B7-4AF8-BAF1-F882ABC0E82E}" presName="L2TextContainerWrapper" presStyleCnt="0">
        <dgm:presLayoutVars>
          <dgm:bulletEnabled val="1"/>
        </dgm:presLayoutVars>
      </dgm:prSet>
      <dgm:spPr/>
    </dgm:pt>
    <dgm:pt modelId="{AFAE2B15-5A92-044E-8240-B607972DF30D}" type="pres">
      <dgm:prSet presAssocID="{AD8AAEC4-20B7-4AF8-BAF1-F882ABC0E82E}" presName="L2TextContainer" presStyleLbl="bgAccFollowNode1" presStyleIdx="0" presStyleCnt="4"/>
      <dgm:spPr/>
    </dgm:pt>
    <dgm:pt modelId="{6C690F0E-6F03-A843-AA02-F2ED7A2C39D3}" type="pres">
      <dgm:prSet presAssocID="{AD8AAEC4-20B7-4AF8-BAF1-F882ABC0E82E}" presName="FlexibleEmptyPlaceHolder" presStyleCnt="0"/>
      <dgm:spPr/>
    </dgm:pt>
    <dgm:pt modelId="{B8696308-9BA4-1C49-B365-A7B8F8637677}" type="pres">
      <dgm:prSet presAssocID="{AD8AAEC4-20B7-4AF8-BAF1-F882ABC0E82E}" presName="ConnectLine" presStyleLbl="sibTrans1D1" presStyleIdx="0" presStyleCnt="4"/>
      <dgm:spPr/>
    </dgm:pt>
    <dgm:pt modelId="{1C46302F-1669-DC48-83B1-260B80D413FA}" type="pres">
      <dgm:prSet presAssocID="{AD8AAEC4-20B7-4AF8-BAF1-F882ABC0E82E}" presName="ConnectorPoint" presStyleLbl="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9FE0B619-5DDC-BD4E-BA4F-CF8FB996BFDA}" type="pres">
      <dgm:prSet presAssocID="{AD8AAEC4-20B7-4AF8-BAF1-F882ABC0E82E}" presName="EmptyPlaceHolder" presStyleCnt="0"/>
      <dgm:spPr/>
    </dgm:pt>
    <dgm:pt modelId="{79A50E31-C281-5948-90FE-22220C885568}" type="pres">
      <dgm:prSet presAssocID="{8DEE414C-8E05-4FDD-B64E-F3F7CCDE3897}" presName="spaceBetweenRectangles" presStyleCnt="0"/>
      <dgm:spPr/>
    </dgm:pt>
    <dgm:pt modelId="{0F067DBA-14DA-E84B-9618-BD759FB29259}" type="pres">
      <dgm:prSet presAssocID="{60B455A6-D676-41FF-B0BB-19734DAF5D91}" presName="composite" presStyleCnt="0"/>
      <dgm:spPr/>
    </dgm:pt>
    <dgm:pt modelId="{0A2FD708-E678-B341-9653-6CE5302D94BE}" type="pres">
      <dgm:prSet presAssocID="{60B455A6-D676-41FF-B0BB-19734DAF5D91}" presName="L1TextContainer" presStyleLbl="alignNode1" presStyleIdx="1" presStyleCnt="4">
        <dgm:presLayoutVars>
          <dgm:chMax val="1"/>
          <dgm:chPref val="1"/>
          <dgm:bulletEnabled val="1"/>
        </dgm:presLayoutVars>
      </dgm:prSet>
      <dgm:spPr/>
    </dgm:pt>
    <dgm:pt modelId="{67819D59-BF2A-B044-9742-F150FA639677}" type="pres">
      <dgm:prSet presAssocID="{60B455A6-D676-41FF-B0BB-19734DAF5D91}" presName="L2TextContainerWrapper" presStyleCnt="0">
        <dgm:presLayoutVars>
          <dgm:bulletEnabled val="1"/>
        </dgm:presLayoutVars>
      </dgm:prSet>
      <dgm:spPr/>
    </dgm:pt>
    <dgm:pt modelId="{A288D2AC-7DD8-E944-B68D-5238D2CFEA81}" type="pres">
      <dgm:prSet presAssocID="{60B455A6-D676-41FF-B0BB-19734DAF5D91}" presName="L2TextContainer" presStyleLbl="bgAccFollowNode1" presStyleIdx="1" presStyleCnt="4" custScaleX="108485"/>
      <dgm:spPr/>
    </dgm:pt>
    <dgm:pt modelId="{63D2FBF9-81D5-214A-9A68-74D54E682167}" type="pres">
      <dgm:prSet presAssocID="{60B455A6-D676-41FF-B0BB-19734DAF5D91}" presName="FlexibleEmptyPlaceHolder" presStyleCnt="0"/>
      <dgm:spPr/>
    </dgm:pt>
    <dgm:pt modelId="{09C89AD2-D171-894B-AB7D-6AE6F89FA40E}" type="pres">
      <dgm:prSet presAssocID="{60B455A6-D676-41FF-B0BB-19734DAF5D91}" presName="ConnectLine" presStyleLbl="sibTrans1D1" presStyleIdx="1" presStyleCnt="4"/>
      <dgm:spPr/>
    </dgm:pt>
    <dgm:pt modelId="{0861D282-14E4-B849-980D-3EE961B6EFC9}" type="pres">
      <dgm:prSet presAssocID="{60B455A6-D676-41FF-B0BB-19734DAF5D91}" presName="ConnectorPoint" presStyleLbl="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49BF3CCE-C2FB-A14A-96A7-4BC1A75D0C07}" type="pres">
      <dgm:prSet presAssocID="{60B455A6-D676-41FF-B0BB-19734DAF5D91}" presName="EmptyPlaceHolder" presStyleCnt="0"/>
      <dgm:spPr/>
    </dgm:pt>
    <dgm:pt modelId="{BB4084F2-E4C7-5C47-BDFF-3222A2134A30}" type="pres">
      <dgm:prSet presAssocID="{A1E32C19-6EFF-4ED9-9EAF-36C600E41020}" presName="spaceBetweenRectangles" presStyleCnt="0"/>
      <dgm:spPr/>
    </dgm:pt>
    <dgm:pt modelId="{63A0BCBD-6691-AE41-8F22-649FD576FCD6}" type="pres">
      <dgm:prSet presAssocID="{6B9A2A19-1E93-4223-97E8-243E616F44A3}" presName="composite" presStyleCnt="0"/>
      <dgm:spPr/>
    </dgm:pt>
    <dgm:pt modelId="{53419875-E394-A847-A1EA-4AFE4B1F3132}" type="pres">
      <dgm:prSet presAssocID="{6B9A2A19-1E93-4223-97E8-243E616F44A3}" presName="L1TextContainer" presStyleLbl="alignNode1" presStyleIdx="2" presStyleCnt="4">
        <dgm:presLayoutVars>
          <dgm:chMax val="1"/>
          <dgm:chPref val="1"/>
          <dgm:bulletEnabled val="1"/>
        </dgm:presLayoutVars>
      </dgm:prSet>
      <dgm:spPr/>
    </dgm:pt>
    <dgm:pt modelId="{CD988510-4DE8-C944-8308-FA4B9966B191}" type="pres">
      <dgm:prSet presAssocID="{6B9A2A19-1E93-4223-97E8-243E616F44A3}" presName="L2TextContainerWrapper" presStyleCnt="0">
        <dgm:presLayoutVars>
          <dgm:bulletEnabled val="1"/>
        </dgm:presLayoutVars>
      </dgm:prSet>
      <dgm:spPr/>
    </dgm:pt>
    <dgm:pt modelId="{70347067-FB14-D144-A5B6-A98DE93833A4}" type="pres">
      <dgm:prSet presAssocID="{6B9A2A19-1E93-4223-97E8-243E616F44A3}" presName="L2TextContainer" presStyleLbl="bgAccFollowNode1" presStyleIdx="2" presStyleCnt="4" custScaleX="112921" custLinFactNeighborX="-2476" custLinFactNeighborY="-10419"/>
      <dgm:spPr/>
    </dgm:pt>
    <dgm:pt modelId="{EFCFED7B-DA53-6840-BED6-96BDFCB1DEA9}" type="pres">
      <dgm:prSet presAssocID="{6B9A2A19-1E93-4223-97E8-243E616F44A3}" presName="FlexibleEmptyPlaceHolder" presStyleCnt="0"/>
      <dgm:spPr/>
    </dgm:pt>
    <dgm:pt modelId="{9EA5B58B-22EB-D444-A7FE-DDD34916E44A}" type="pres">
      <dgm:prSet presAssocID="{6B9A2A19-1E93-4223-97E8-243E616F44A3}" presName="ConnectLine" presStyleLbl="sibTrans1D1" presStyleIdx="2" presStyleCnt="4"/>
      <dgm:spPr/>
    </dgm:pt>
    <dgm:pt modelId="{5EB48487-2204-9048-894B-9CC1CF178595}" type="pres">
      <dgm:prSet presAssocID="{6B9A2A19-1E93-4223-97E8-243E616F44A3}" presName="ConnectorPoint" presStyleLbl="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CC06885E-9641-8849-9F4E-6090F97DA1BD}" type="pres">
      <dgm:prSet presAssocID="{6B9A2A19-1E93-4223-97E8-243E616F44A3}" presName="EmptyPlaceHolder" presStyleCnt="0"/>
      <dgm:spPr/>
    </dgm:pt>
    <dgm:pt modelId="{47E56D79-E0E9-944D-A4B7-F2FF905920F3}" type="pres">
      <dgm:prSet presAssocID="{279946B1-F276-4A2F-BD7D-C32354EFAE0C}" presName="spaceBetweenRectangles" presStyleCnt="0"/>
      <dgm:spPr/>
    </dgm:pt>
    <dgm:pt modelId="{D49FF886-BFC6-F74D-AD1F-E8F10FB439B4}" type="pres">
      <dgm:prSet presAssocID="{4C233099-A97B-4DA7-81B8-9252B151BD8B}" presName="composite" presStyleCnt="0"/>
      <dgm:spPr/>
    </dgm:pt>
    <dgm:pt modelId="{07B73B83-F3F8-3A4D-9086-5F4A0720E46D}" type="pres">
      <dgm:prSet presAssocID="{4C233099-A97B-4DA7-81B8-9252B151BD8B}" presName="L1TextContainer" presStyleLbl="alignNode1" presStyleIdx="3" presStyleCnt="4">
        <dgm:presLayoutVars>
          <dgm:chMax val="1"/>
          <dgm:chPref val="1"/>
          <dgm:bulletEnabled val="1"/>
        </dgm:presLayoutVars>
      </dgm:prSet>
      <dgm:spPr/>
    </dgm:pt>
    <dgm:pt modelId="{1A7B1192-3A51-5943-9972-D144A7DFC816}" type="pres">
      <dgm:prSet presAssocID="{4C233099-A97B-4DA7-81B8-9252B151BD8B}" presName="L2TextContainerWrapper" presStyleCnt="0">
        <dgm:presLayoutVars>
          <dgm:bulletEnabled val="1"/>
        </dgm:presLayoutVars>
      </dgm:prSet>
      <dgm:spPr/>
    </dgm:pt>
    <dgm:pt modelId="{52E0BB38-17A6-2B48-9AD8-72076993EDC0}" type="pres">
      <dgm:prSet presAssocID="{4C233099-A97B-4DA7-81B8-9252B151BD8B}" presName="L2TextContainer" presStyleLbl="bgAccFollowNode1" presStyleIdx="3" presStyleCnt="4" custScaleX="144883"/>
      <dgm:spPr/>
    </dgm:pt>
    <dgm:pt modelId="{1AB34D48-B9D9-A94A-B0A6-212C3845FF12}" type="pres">
      <dgm:prSet presAssocID="{4C233099-A97B-4DA7-81B8-9252B151BD8B}" presName="FlexibleEmptyPlaceHolder" presStyleCnt="0"/>
      <dgm:spPr/>
    </dgm:pt>
    <dgm:pt modelId="{70300CC4-D488-D349-9BB0-7DDAC041F3F3}" type="pres">
      <dgm:prSet presAssocID="{4C233099-A97B-4DA7-81B8-9252B151BD8B}" presName="ConnectLine" presStyleLbl="sibTrans1D1" presStyleIdx="3" presStyleCnt="4"/>
      <dgm:spPr/>
    </dgm:pt>
    <dgm:pt modelId="{5DFB1064-97BE-624A-A523-F0B679FA9F2F}" type="pres">
      <dgm:prSet presAssocID="{4C233099-A97B-4DA7-81B8-9252B151BD8B}" presName="ConnectorPoint" presStyleLbl="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AD4A06A5-F48A-3646-BA5A-714C36CD7421}" type="pres">
      <dgm:prSet presAssocID="{4C233099-A97B-4DA7-81B8-9252B151BD8B}" presName="EmptyPlaceHolder" presStyleCnt="0"/>
      <dgm:spPr/>
    </dgm:pt>
  </dgm:ptLst>
  <dgm:cxnLst>
    <dgm:cxn modelId="{4436C61A-12EF-8F43-9392-630A0B7310E6}" type="presOf" srcId="{AC92EBEC-78B9-413F-B1EF-E96F384D9941}" destId="{52E0BB38-17A6-2B48-9AD8-72076993EDC0}" srcOrd="0" destOrd="1" presId="urn:microsoft.com/office/officeart/2017/3/layout/HorizontalLabelsTimeline"/>
    <dgm:cxn modelId="{35A0B21E-620E-4188-AF32-F637BD484E2F}" srcId="{4C233099-A97B-4DA7-81B8-9252B151BD8B}" destId="{6A4F8BB6-75E6-4E4E-877C-79E99D1277D0}" srcOrd="0" destOrd="0" parTransId="{3ABD781A-FE97-497C-8C9E-D289E978509C}" sibTransId="{E338C158-95B8-44A5-9F7A-47E892FBD020}"/>
    <dgm:cxn modelId="{CD10E728-7AAB-6A40-A995-3C2CA3C89709}" type="presOf" srcId="{F784F087-7A66-4A7F-A127-BDF041938ECD}" destId="{2B2BFC4C-5B43-7D48-B435-5EA86E9AE60A}" srcOrd="0" destOrd="0" presId="urn:microsoft.com/office/officeart/2017/3/layout/HorizontalLabelsTimeline"/>
    <dgm:cxn modelId="{63AFDA29-FD5B-40C3-AA7A-CDABE50DB36F}" srcId="{6B9A2A19-1E93-4223-97E8-243E616F44A3}" destId="{C2FBC1D2-C5D2-4C7F-812A-416F8378B261}" srcOrd="0" destOrd="0" parTransId="{A0CD3482-8571-428B-8A99-440A72D36B7F}" sibTransId="{C5179A96-DE8E-4A36-ACD9-941F8CBE902B}"/>
    <dgm:cxn modelId="{2915662F-C48D-4F86-A285-929F88DFFCCA}" srcId="{F784F087-7A66-4A7F-A127-BDF041938ECD}" destId="{60B455A6-D676-41FF-B0BB-19734DAF5D91}" srcOrd="1" destOrd="0" parTransId="{50A7BEC4-54C6-46F9-8E74-5BA675A15D54}" sibTransId="{A1E32C19-6EFF-4ED9-9EAF-36C600E41020}"/>
    <dgm:cxn modelId="{39237E46-EAC6-4883-BED0-7486F8A1AA45}" srcId="{0DC9C385-D907-48C1-954C-10615AE7BC46}" destId="{61FBC053-79A3-49F4-B6AD-1839498358C6}" srcOrd="0" destOrd="0" parTransId="{889C9FEE-BAC5-4608-97A2-A7CD94FE92E3}" sibTransId="{AEE5B9C2-1434-4183-8AD4-9BAB59F36CC7}"/>
    <dgm:cxn modelId="{22841875-2F7C-44B6-AFB4-510019AD5035}" srcId="{D9EE1F40-FC0C-4DAE-8277-72261F3BEEBF}" destId="{E821C6BB-2A28-4B6B-8D42-465AB5EBFBE0}" srcOrd="1" destOrd="0" parTransId="{14BED94D-4ED6-4465-873E-1720731740B0}" sibTransId="{A658A502-51B5-4FD9-9082-C2333B9B6BDB}"/>
    <dgm:cxn modelId="{5DD4837C-8896-A94E-B7BA-C7E6ED2D1DB6}" type="presOf" srcId="{60B455A6-D676-41FF-B0BB-19734DAF5D91}" destId="{0A2FD708-E678-B341-9653-6CE5302D94BE}" srcOrd="0" destOrd="0" presId="urn:microsoft.com/office/officeart/2017/3/layout/HorizontalLabelsTimeline"/>
    <dgm:cxn modelId="{3A806180-2524-FC4E-BD93-CDC7241595F8}" type="presOf" srcId="{88E84C14-0D9F-462D-B632-440FEE45345D}" destId="{A288D2AC-7DD8-E944-B68D-5238D2CFEA81}" srcOrd="0" destOrd="1" presId="urn:microsoft.com/office/officeart/2017/3/layout/HorizontalLabelsTimeline"/>
    <dgm:cxn modelId="{0C43D481-D6A7-4619-AC9E-7948A85935DE}" srcId="{AD8AAEC4-20B7-4AF8-BAF1-F882ABC0E82E}" destId="{0DC9C385-D907-48C1-954C-10615AE7BC46}" srcOrd="0" destOrd="0" parTransId="{DC210EB3-DD1F-4E35-B51C-E772B6B66C5D}" sibTransId="{0B26FD02-2ADB-438B-B901-9B27092F508C}"/>
    <dgm:cxn modelId="{07919786-4468-F64E-BFCA-74346CB425B3}" type="presOf" srcId="{61FBC053-79A3-49F4-B6AD-1839498358C6}" destId="{AFAE2B15-5A92-044E-8240-B607972DF30D}" srcOrd="0" destOrd="1" presId="urn:microsoft.com/office/officeart/2017/3/layout/HorizontalLabelsTimeline"/>
    <dgm:cxn modelId="{047F2089-C7DE-1C4F-A9D4-519E9A62D966}" type="presOf" srcId="{50F34A97-B62F-45CF-809F-E064BC5EF69B}" destId="{AFAE2B15-5A92-044E-8240-B607972DF30D}" srcOrd="0" destOrd="2" presId="urn:microsoft.com/office/officeart/2017/3/layout/HorizontalLabelsTimeline"/>
    <dgm:cxn modelId="{4419C295-DAFB-2F49-A6CA-AB66A4358776}" type="presOf" srcId="{81F3A9A2-9081-4D40-AB08-9D3E1AA0A8B2}" destId="{52E0BB38-17A6-2B48-9AD8-72076993EDC0}" srcOrd="0" destOrd="3" presId="urn:microsoft.com/office/officeart/2017/3/layout/HorizontalLabelsTimeline"/>
    <dgm:cxn modelId="{CDF5A597-EED7-BC41-9F52-ED446C2FBD4E}" type="presOf" srcId="{AD8AAEC4-20B7-4AF8-BAF1-F882ABC0E82E}" destId="{FD60744C-34B5-D343-B9DE-74F825EA5CD3}" srcOrd="0" destOrd="0" presId="urn:microsoft.com/office/officeart/2017/3/layout/HorizontalLabelsTimeline"/>
    <dgm:cxn modelId="{DA52479A-67B7-4308-86F9-36D8A38B9BE9}" srcId="{506F8DFA-0573-42C4-B366-39D271B2D7B1}" destId="{6A98DA88-20F3-4A0E-A155-A3D798689D51}" srcOrd="0" destOrd="0" parTransId="{61CAC54E-E518-4A10-AF49-B49906B6B3AD}" sibTransId="{98A236E3-D9D6-4B94-97E8-ACF20E7DFD5C}"/>
    <dgm:cxn modelId="{AED082A3-6431-FA49-8EA4-7A9B02F50759}" type="presOf" srcId="{D9EE1F40-FC0C-4DAE-8277-72261F3BEEBF}" destId="{A288D2AC-7DD8-E944-B68D-5238D2CFEA81}" srcOrd="0" destOrd="0" presId="urn:microsoft.com/office/officeart/2017/3/layout/HorizontalLabelsTimeline"/>
    <dgm:cxn modelId="{2C7A4FA7-BC57-40C8-87F2-AC64448AFADF}" srcId="{0DC9C385-D907-48C1-954C-10615AE7BC46}" destId="{50F34A97-B62F-45CF-809F-E064BC5EF69B}" srcOrd="1" destOrd="0" parTransId="{DB7B231F-1E6E-4384-8E62-857BDD905758}" sibTransId="{115716BF-8473-4427-9C1A-E1BC2A4C5CE3}"/>
    <dgm:cxn modelId="{51BD05AA-12FE-AA4D-86F3-A29A6A59DCBF}" type="presOf" srcId="{959D9C28-A964-45E5-BD06-7E56E96271A3}" destId="{52E0BB38-17A6-2B48-9AD8-72076993EDC0}" srcOrd="0" destOrd="2" presId="urn:microsoft.com/office/officeart/2017/3/layout/HorizontalLabelsTimeline"/>
    <dgm:cxn modelId="{BC0B84AD-035B-644F-9FD3-19AC7C94BFE1}" type="presOf" srcId="{C2FBC1D2-C5D2-4C7F-812A-416F8378B261}" destId="{70347067-FB14-D144-A5B6-A98DE93833A4}" srcOrd="0" destOrd="0" presId="urn:microsoft.com/office/officeart/2017/3/layout/HorizontalLabelsTimeline"/>
    <dgm:cxn modelId="{E6655BAE-D170-4950-87C4-DB210FBBE1D1}" srcId="{F784F087-7A66-4A7F-A127-BDF041938ECD}" destId="{4C233099-A97B-4DA7-81B8-9252B151BD8B}" srcOrd="3" destOrd="0" parTransId="{84C28E7D-EE7A-4B92-A204-BCABF9A266DF}" sibTransId="{97D664B8-FD21-465A-9968-2AE7503100DD}"/>
    <dgm:cxn modelId="{A95A61AF-C0B5-4D56-A9F8-FD3120C1B033}" srcId="{6A4F8BB6-75E6-4E4E-877C-79E99D1277D0}" destId="{959D9C28-A964-45E5-BD06-7E56E96271A3}" srcOrd="1" destOrd="0" parTransId="{3A3D2D12-E5A8-48F8-B5C8-34CCBB9AE6A6}" sibTransId="{EE5E2EFA-97DE-4916-B3A7-530AEC2ADFD3}"/>
    <dgm:cxn modelId="{FB4322B3-89D9-E043-A45D-B535E49076A8}" type="presOf" srcId="{6A4F8BB6-75E6-4E4E-877C-79E99D1277D0}" destId="{52E0BB38-17A6-2B48-9AD8-72076993EDC0}" srcOrd="0" destOrd="0" presId="urn:microsoft.com/office/officeart/2017/3/layout/HorizontalLabelsTimeline"/>
    <dgm:cxn modelId="{DC68B6B7-50BA-44E3-BDA7-42BD1CD68899}" srcId="{C2FBC1D2-C5D2-4C7F-812A-416F8378B261}" destId="{506F8DFA-0573-42C4-B366-39D271B2D7B1}" srcOrd="0" destOrd="0" parTransId="{0262D5C6-9798-40A3-BCDF-AD9B5D3EA0A9}" sibTransId="{883FF52C-9C1F-416D-81C8-B69E56214153}"/>
    <dgm:cxn modelId="{282314C0-4B0B-9C40-BA9E-220DBAB35388}" type="presOf" srcId="{6B9A2A19-1E93-4223-97E8-243E616F44A3}" destId="{53419875-E394-A847-A1EA-4AFE4B1F3132}" srcOrd="0" destOrd="0" presId="urn:microsoft.com/office/officeart/2017/3/layout/HorizontalLabelsTimeline"/>
    <dgm:cxn modelId="{A47147C1-16B0-4A4C-9D11-54B4ACC33C58}" srcId="{6A4F8BB6-75E6-4E4E-877C-79E99D1277D0}" destId="{AC92EBEC-78B9-413F-B1EF-E96F384D9941}" srcOrd="0" destOrd="0" parTransId="{CA14BB14-8DC7-4E08-9038-686479134BC8}" sibTransId="{AED9A844-3943-432B-B6B8-27A6828FAFE3}"/>
    <dgm:cxn modelId="{3362E3C6-14A4-264D-9499-7B2E4847D8F0}" type="presOf" srcId="{E821C6BB-2A28-4B6B-8D42-465AB5EBFBE0}" destId="{A288D2AC-7DD8-E944-B68D-5238D2CFEA81}" srcOrd="0" destOrd="2" presId="urn:microsoft.com/office/officeart/2017/3/layout/HorizontalLabelsTimeline"/>
    <dgm:cxn modelId="{6F7A46C9-37C9-F74E-8702-A915C928CB31}" type="presOf" srcId="{0DC9C385-D907-48C1-954C-10615AE7BC46}" destId="{AFAE2B15-5A92-044E-8240-B607972DF30D}" srcOrd="0" destOrd="0" presId="urn:microsoft.com/office/officeart/2017/3/layout/HorizontalLabelsTimeline"/>
    <dgm:cxn modelId="{61E229E2-259A-4E73-B7B9-1AE512D82F78}" srcId="{D9EE1F40-FC0C-4DAE-8277-72261F3BEEBF}" destId="{88E84C14-0D9F-462D-B632-440FEE45345D}" srcOrd="0" destOrd="0" parTransId="{B16D3570-1F59-4613-8C54-2A059B3FA577}" sibTransId="{A2AA0DE2-7657-44BA-ACA3-9B8C3157B763}"/>
    <dgm:cxn modelId="{C71C01E5-2796-5042-8F2A-6ECB272B3088}" type="presOf" srcId="{6A98DA88-20F3-4A0E-A155-A3D798689D51}" destId="{70347067-FB14-D144-A5B6-A98DE93833A4}" srcOrd="0" destOrd="2" presId="urn:microsoft.com/office/officeart/2017/3/layout/HorizontalLabelsTimeline"/>
    <dgm:cxn modelId="{271C7DEA-89D3-4257-BF7F-6FA426DC5141}" srcId="{F784F087-7A66-4A7F-A127-BDF041938ECD}" destId="{AD8AAEC4-20B7-4AF8-BAF1-F882ABC0E82E}" srcOrd="0" destOrd="0" parTransId="{6D4A6E4E-E1B0-4A5E-8069-9307724A9269}" sibTransId="{8DEE414C-8E05-4FDD-B64E-F3F7CCDE3897}"/>
    <dgm:cxn modelId="{839243EF-DAA6-A34B-861C-2F44574F2B7D}" type="presOf" srcId="{4C233099-A97B-4DA7-81B8-9252B151BD8B}" destId="{07B73B83-F3F8-3A4D-9086-5F4A0720E46D}" srcOrd="0" destOrd="0" presId="urn:microsoft.com/office/officeart/2017/3/layout/HorizontalLabelsTimeline"/>
    <dgm:cxn modelId="{1CA72BF3-E2CB-416D-8B31-BF0B358DD062}" srcId="{F784F087-7A66-4A7F-A127-BDF041938ECD}" destId="{6B9A2A19-1E93-4223-97E8-243E616F44A3}" srcOrd="2" destOrd="0" parTransId="{2CBD8F3A-8A63-4D3E-B8F0-7F279AC0A86C}" sibTransId="{279946B1-F276-4A2F-BD7D-C32354EFAE0C}"/>
    <dgm:cxn modelId="{627FBEF4-FF80-4EB8-95CE-555E6E4E550D}" srcId="{6A4F8BB6-75E6-4E4E-877C-79E99D1277D0}" destId="{81F3A9A2-9081-4D40-AB08-9D3E1AA0A8B2}" srcOrd="2" destOrd="0" parTransId="{01428F9C-22E1-43A9-8085-C9DEB995092E}" sibTransId="{E8F44313-3004-4251-BBA7-5687A9A7A336}"/>
    <dgm:cxn modelId="{93FC53FC-D42D-314C-B3C5-7573FA21DAEB}" type="presOf" srcId="{506F8DFA-0573-42C4-B366-39D271B2D7B1}" destId="{70347067-FB14-D144-A5B6-A98DE93833A4}" srcOrd="0" destOrd="1" presId="urn:microsoft.com/office/officeart/2017/3/layout/HorizontalLabelsTimeline"/>
    <dgm:cxn modelId="{4CB471FE-37B6-4A86-883D-013961B92850}" srcId="{60B455A6-D676-41FF-B0BB-19734DAF5D91}" destId="{D9EE1F40-FC0C-4DAE-8277-72261F3BEEBF}" srcOrd="0" destOrd="0" parTransId="{EE18ECBE-5613-469C-B702-531257C0E10E}" sibTransId="{5990BF65-9EC7-498E-8081-F2A99428DAF7}"/>
    <dgm:cxn modelId="{4C1E5B65-65B2-3348-A793-3835B421CE40}" type="presParOf" srcId="{2B2BFC4C-5B43-7D48-B435-5EA86E9AE60A}" destId="{566A88CB-8618-FB4B-8AB2-D0F154EEA10F}" srcOrd="0" destOrd="0" presId="urn:microsoft.com/office/officeart/2017/3/layout/HorizontalLabelsTimeline"/>
    <dgm:cxn modelId="{E6CDF767-A7F1-E645-AC30-CBC1445484B0}" type="presParOf" srcId="{2B2BFC4C-5B43-7D48-B435-5EA86E9AE60A}" destId="{D26C11DC-2C58-6C45-968B-C4E114BE359A}" srcOrd="1" destOrd="0" presId="urn:microsoft.com/office/officeart/2017/3/layout/HorizontalLabelsTimeline"/>
    <dgm:cxn modelId="{23B0DEB6-39F6-DF40-9ECE-0781BF7D49F9}" type="presParOf" srcId="{D26C11DC-2C58-6C45-968B-C4E114BE359A}" destId="{108F2E50-A813-8E43-8AA1-E06A5AA3D8B0}" srcOrd="0" destOrd="0" presId="urn:microsoft.com/office/officeart/2017/3/layout/HorizontalLabelsTimeline"/>
    <dgm:cxn modelId="{EFBD0CD5-217E-0146-8A38-26D77D5A22D4}" type="presParOf" srcId="{108F2E50-A813-8E43-8AA1-E06A5AA3D8B0}" destId="{FD60744C-34B5-D343-B9DE-74F825EA5CD3}" srcOrd="0" destOrd="0" presId="urn:microsoft.com/office/officeart/2017/3/layout/HorizontalLabelsTimeline"/>
    <dgm:cxn modelId="{D740F903-9678-F14E-8DD4-660856CA59C1}" type="presParOf" srcId="{108F2E50-A813-8E43-8AA1-E06A5AA3D8B0}" destId="{21F5ADFE-54E0-7044-B364-066454EB3FF1}" srcOrd="1" destOrd="0" presId="urn:microsoft.com/office/officeart/2017/3/layout/HorizontalLabelsTimeline"/>
    <dgm:cxn modelId="{92EF879C-CDAE-E045-B470-25A03A65103D}" type="presParOf" srcId="{21F5ADFE-54E0-7044-B364-066454EB3FF1}" destId="{AFAE2B15-5A92-044E-8240-B607972DF30D}" srcOrd="0" destOrd="0" presId="urn:microsoft.com/office/officeart/2017/3/layout/HorizontalLabelsTimeline"/>
    <dgm:cxn modelId="{A801AC68-027B-004C-8F78-AD070A882C9B}" type="presParOf" srcId="{21F5ADFE-54E0-7044-B364-066454EB3FF1}" destId="{6C690F0E-6F03-A843-AA02-F2ED7A2C39D3}" srcOrd="1" destOrd="0" presId="urn:microsoft.com/office/officeart/2017/3/layout/HorizontalLabelsTimeline"/>
    <dgm:cxn modelId="{1691E14F-943D-1747-844D-1F3AD5A72D1E}" type="presParOf" srcId="{108F2E50-A813-8E43-8AA1-E06A5AA3D8B0}" destId="{B8696308-9BA4-1C49-B365-A7B8F8637677}" srcOrd="2" destOrd="0" presId="urn:microsoft.com/office/officeart/2017/3/layout/HorizontalLabelsTimeline"/>
    <dgm:cxn modelId="{EB263A1E-8D73-DA4A-B370-CB6EB6FBD6CA}" type="presParOf" srcId="{108F2E50-A813-8E43-8AA1-E06A5AA3D8B0}" destId="{1C46302F-1669-DC48-83B1-260B80D413FA}" srcOrd="3" destOrd="0" presId="urn:microsoft.com/office/officeart/2017/3/layout/HorizontalLabelsTimeline"/>
    <dgm:cxn modelId="{87BA4A8E-B6C8-734F-9A02-31AFF7CE9FA4}" type="presParOf" srcId="{108F2E50-A813-8E43-8AA1-E06A5AA3D8B0}" destId="{9FE0B619-5DDC-BD4E-BA4F-CF8FB996BFDA}" srcOrd="4" destOrd="0" presId="urn:microsoft.com/office/officeart/2017/3/layout/HorizontalLabelsTimeline"/>
    <dgm:cxn modelId="{0C3B3FE2-20EB-EB48-9656-8F4C8179C193}" type="presParOf" srcId="{D26C11DC-2C58-6C45-968B-C4E114BE359A}" destId="{79A50E31-C281-5948-90FE-22220C885568}" srcOrd="1" destOrd="0" presId="urn:microsoft.com/office/officeart/2017/3/layout/HorizontalLabelsTimeline"/>
    <dgm:cxn modelId="{C085EFE7-96A8-7246-946A-916C684C296D}" type="presParOf" srcId="{D26C11DC-2C58-6C45-968B-C4E114BE359A}" destId="{0F067DBA-14DA-E84B-9618-BD759FB29259}" srcOrd="2" destOrd="0" presId="urn:microsoft.com/office/officeart/2017/3/layout/HorizontalLabelsTimeline"/>
    <dgm:cxn modelId="{2A3A2A91-B929-7049-8ED2-C2820D97EE11}" type="presParOf" srcId="{0F067DBA-14DA-E84B-9618-BD759FB29259}" destId="{0A2FD708-E678-B341-9653-6CE5302D94BE}" srcOrd="0" destOrd="0" presId="urn:microsoft.com/office/officeart/2017/3/layout/HorizontalLabelsTimeline"/>
    <dgm:cxn modelId="{81CEC272-8E45-F54E-B366-C473D04B65D0}" type="presParOf" srcId="{0F067DBA-14DA-E84B-9618-BD759FB29259}" destId="{67819D59-BF2A-B044-9742-F150FA639677}" srcOrd="1" destOrd="0" presId="urn:microsoft.com/office/officeart/2017/3/layout/HorizontalLabelsTimeline"/>
    <dgm:cxn modelId="{3AF5ABEF-F041-3440-9E4B-1CE65A6F376C}" type="presParOf" srcId="{67819D59-BF2A-B044-9742-F150FA639677}" destId="{A288D2AC-7DD8-E944-B68D-5238D2CFEA81}" srcOrd="0" destOrd="0" presId="urn:microsoft.com/office/officeart/2017/3/layout/HorizontalLabelsTimeline"/>
    <dgm:cxn modelId="{8F2FDBE1-40BE-5C45-B68B-5C22A141B417}" type="presParOf" srcId="{67819D59-BF2A-B044-9742-F150FA639677}" destId="{63D2FBF9-81D5-214A-9A68-74D54E682167}" srcOrd="1" destOrd="0" presId="urn:microsoft.com/office/officeart/2017/3/layout/HorizontalLabelsTimeline"/>
    <dgm:cxn modelId="{C0B12FDF-83F0-1941-9882-993A11AC5A7C}" type="presParOf" srcId="{0F067DBA-14DA-E84B-9618-BD759FB29259}" destId="{09C89AD2-D171-894B-AB7D-6AE6F89FA40E}" srcOrd="2" destOrd="0" presId="urn:microsoft.com/office/officeart/2017/3/layout/HorizontalLabelsTimeline"/>
    <dgm:cxn modelId="{9D37C986-E78C-E041-A1AE-86BCCCBF96AC}" type="presParOf" srcId="{0F067DBA-14DA-E84B-9618-BD759FB29259}" destId="{0861D282-14E4-B849-980D-3EE961B6EFC9}" srcOrd="3" destOrd="0" presId="urn:microsoft.com/office/officeart/2017/3/layout/HorizontalLabelsTimeline"/>
    <dgm:cxn modelId="{A8AF96E8-5C63-CB43-9A76-6F275181ABA1}" type="presParOf" srcId="{0F067DBA-14DA-E84B-9618-BD759FB29259}" destId="{49BF3CCE-C2FB-A14A-96A7-4BC1A75D0C07}" srcOrd="4" destOrd="0" presId="urn:microsoft.com/office/officeart/2017/3/layout/HorizontalLabelsTimeline"/>
    <dgm:cxn modelId="{6B4D3EE1-555A-F94A-AEED-6ED726AE3115}" type="presParOf" srcId="{D26C11DC-2C58-6C45-968B-C4E114BE359A}" destId="{BB4084F2-E4C7-5C47-BDFF-3222A2134A30}" srcOrd="3" destOrd="0" presId="urn:microsoft.com/office/officeart/2017/3/layout/HorizontalLabelsTimeline"/>
    <dgm:cxn modelId="{D0D4F5EB-5660-FA4C-960D-2B1F61560DFD}" type="presParOf" srcId="{D26C11DC-2C58-6C45-968B-C4E114BE359A}" destId="{63A0BCBD-6691-AE41-8F22-649FD576FCD6}" srcOrd="4" destOrd="0" presId="urn:microsoft.com/office/officeart/2017/3/layout/HorizontalLabelsTimeline"/>
    <dgm:cxn modelId="{5D70BC84-6EA9-E746-81D0-A82A35CE1040}" type="presParOf" srcId="{63A0BCBD-6691-AE41-8F22-649FD576FCD6}" destId="{53419875-E394-A847-A1EA-4AFE4B1F3132}" srcOrd="0" destOrd="0" presId="urn:microsoft.com/office/officeart/2017/3/layout/HorizontalLabelsTimeline"/>
    <dgm:cxn modelId="{6C346889-4D8B-F04F-B89E-677A5235A6E3}" type="presParOf" srcId="{63A0BCBD-6691-AE41-8F22-649FD576FCD6}" destId="{CD988510-4DE8-C944-8308-FA4B9966B191}" srcOrd="1" destOrd="0" presId="urn:microsoft.com/office/officeart/2017/3/layout/HorizontalLabelsTimeline"/>
    <dgm:cxn modelId="{8E8CBBB7-23E6-5942-AF70-7DE39D668306}" type="presParOf" srcId="{CD988510-4DE8-C944-8308-FA4B9966B191}" destId="{70347067-FB14-D144-A5B6-A98DE93833A4}" srcOrd="0" destOrd="0" presId="urn:microsoft.com/office/officeart/2017/3/layout/HorizontalLabelsTimeline"/>
    <dgm:cxn modelId="{1B42AA34-A75F-7F4C-8439-A1AD792E17C9}" type="presParOf" srcId="{CD988510-4DE8-C944-8308-FA4B9966B191}" destId="{EFCFED7B-DA53-6840-BED6-96BDFCB1DEA9}" srcOrd="1" destOrd="0" presId="urn:microsoft.com/office/officeart/2017/3/layout/HorizontalLabelsTimeline"/>
    <dgm:cxn modelId="{7EE7DE16-CE75-BF46-886A-C8D1591C4117}" type="presParOf" srcId="{63A0BCBD-6691-AE41-8F22-649FD576FCD6}" destId="{9EA5B58B-22EB-D444-A7FE-DDD34916E44A}" srcOrd="2" destOrd="0" presId="urn:microsoft.com/office/officeart/2017/3/layout/HorizontalLabelsTimeline"/>
    <dgm:cxn modelId="{6C159A47-4FD5-DB48-99B7-8AF755E5A379}" type="presParOf" srcId="{63A0BCBD-6691-AE41-8F22-649FD576FCD6}" destId="{5EB48487-2204-9048-894B-9CC1CF178595}" srcOrd="3" destOrd="0" presId="urn:microsoft.com/office/officeart/2017/3/layout/HorizontalLabelsTimeline"/>
    <dgm:cxn modelId="{BB2684C2-3601-224F-AA70-D596638B3E3C}" type="presParOf" srcId="{63A0BCBD-6691-AE41-8F22-649FD576FCD6}" destId="{CC06885E-9641-8849-9F4E-6090F97DA1BD}" srcOrd="4" destOrd="0" presId="urn:microsoft.com/office/officeart/2017/3/layout/HorizontalLabelsTimeline"/>
    <dgm:cxn modelId="{C880E6F1-A40A-E841-92C5-A9B5D8901285}" type="presParOf" srcId="{D26C11DC-2C58-6C45-968B-C4E114BE359A}" destId="{47E56D79-E0E9-944D-A4B7-F2FF905920F3}" srcOrd="5" destOrd="0" presId="urn:microsoft.com/office/officeart/2017/3/layout/HorizontalLabelsTimeline"/>
    <dgm:cxn modelId="{3837D895-A864-5A49-9620-7FAFBEE436DA}" type="presParOf" srcId="{D26C11DC-2C58-6C45-968B-C4E114BE359A}" destId="{D49FF886-BFC6-F74D-AD1F-E8F10FB439B4}" srcOrd="6" destOrd="0" presId="urn:microsoft.com/office/officeart/2017/3/layout/HorizontalLabelsTimeline"/>
    <dgm:cxn modelId="{D6E95303-741C-464E-996C-6C7B77E62BDE}" type="presParOf" srcId="{D49FF886-BFC6-F74D-AD1F-E8F10FB439B4}" destId="{07B73B83-F3F8-3A4D-9086-5F4A0720E46D}" srcOrd="0" destOrd="0" presId="urn:microsoft.com/office/officeart/2017/3/layout/HorizontalLabelsTimeline"/>
    <dgm:cxn modelId="{09BC1070-757F-DA43-B76F-5E4211783D34}" type="presParOf" srcId="{D49FF886-BFC6-F74D-AD1F-E8F10FB439B4}" destId="{1A7B1192-3A51-5943-9972-D144A7DFC816}" srcOrd="1" destOrd="0" presId="urn:microsoft.com/office/officeart/2017/3/layout/HorizontalLabelsTimeline"/>
    <dgm:cxn modelId="{2932B09E-7E45-A942-AAF2-32598FD6CF2E}" type="presParOf" srcId="{1A7B1192-3A51-5943-9972-D144A7DFC816}" destId="{52E0BB38-17A6-2B48-9AD8-72076993EDC0}" srcOrd="0" destOrd="0" presId="urn:microsoft.com/office/officeart/2017/3/layout/HorizontalLabelsTimeline"/>
    <dgm:cxn modelId="{7A76BD46-AAAC-AB4A-AF1A-806B9659E20A}" type="presParOf" srcId="{1A7B1192-3A51-5943-9972-D144A7DFC816}" destId="{1AB34D48-B9D9-A94A-B0A6-212C3845FF12}" srcOrd="1" destOrd="0" presId="urn:microsoft.com/office/officeart/2017/3/layout/HorizontalLabelsTimeline"/>
    <dgm:cxn modelId="{2D6F4307-5433-5141-8ACC-D21DE8C32BB9}" type="presParOf" srcId="{D49FF886-BFC6-F74D-AD1F-E8F10FB439B4}" destId="{70300CC4-D488-D349-9BB0-7DDAC041F3F3}" srcOrd="2" destOrd="0" presId="urn:microsoft.com/office/officeart/2017/3/layout/HorizontalLabelsTimeline"/>
    <dgm:cxn modelId="{3BF0E68C-C0A3-8944-9819-4822D4C31487}" type="presParOf" srcId="{D49FF886-BFC6-F74D-AD1F-E8F10FB439B4}" destId="{5DFB1064-97BE-624A-A523-F0B679FA9F2F}" srcOrd="3" destOrd="0" presId="urn:microsoft.com/office/officeart/2017/3/layout/HorizontalLabelsTimeline"/>
    <dgm:cxn modelId="{DB388EDA-DC4C-464C-8B03-034DB1A2791C}" type="presParOf" srcId="{D49FF886-BFC6-F74D-AD1F-E8F10FB439B4}" destId="{AD4A06A5-F48A-3646-BA5A-714C36CD7421}"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A88CB-8618-FB4B-8AB2-D0F154EEA10F}">
      <dsp:nvSpPr>
        <dsp:cNvPr id="0" name=""/>
        <dsp:cNvSpPr/>
      </dsp:nvSpPr>
      <dsp:spPr>
        <a:xfrm>
          <a:off x="0" y="3086099"/>
          <a:ext cx="6709024" cy="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0744C-34B5-D343-B9DE-74F825EA5CD3}">
      <dsp:nvSpPr>
        <dsp:cNvPr id="0" name=""/>
        <dsp:cNvSpPr/>
      </dsp:nvSpPr>
      <dsp:spPr>
        <a:xfrm>
          <a:off x="145174" y="1913382"/>
          <a:ext cx="2127494"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2012</a:t>
          </a:r>
        </a:p>
      </dsp:txBody>
      <dsp:txXfrm>
        <a:off x="145174" y="1913382"/>
        <a:ext cx="2127494" cy="740664"/>
      </dsp:txXfrm>
    </dsp:sp>
    <dsp:sp modelId="{AFAE2B15-5A92-044E-8240-B607972DF30D}">
      <dsp:nvSpPr>
        <dsp:cNvPr id="0" name=""/>
        <dsp:cNvSpPr/>
      </dsp:nvSpPr>
      <dsp:spPr>
        <a:xfrm>
          <a:off x="145174" y="0"/>
          <a:ext cx="2127494" cy="191338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Publication:</a:t>
          </a:r>
        </a:p>
        <a:p>
          <a:pPr marL="228600" lvl="1" indent="-228600" algn="l" defTabSz="889000">
            <a:lnSpc>
              <a:spcPct val="90000"/>
            </a:lnSpc>
            <a:spcBef>
              <a:spcPct val="0"/>
            </a:spcBef>
            <a:spcAft>
              <a:spcPct val="15000"/>
            </a:spcAft>
            <a:buChar char="•"/>
          </a:pPr>
          <a:r>
            <a:rPr lang="en-US" sz="2000" kern="1200" dirty="0"/>
            <a:t>They Came for the Children</a:t>
          </a:r>
        </a:p>
        <a:p>
          <a:pPr marL="228600" lvl="1" indent="-228600" algn="l" defTabSz="889000">
            <a:lnSpc>
              <a:spcPct val="90000"/>
            </a:lnSpc>
            <a:spcBef>
              <a:spcPct val="0"/>
            </a:spcBef>
            <a:spcAft>
              <a:spcPct val="15000"/>
            </a:spcAft>
            <a:buChar char="•"/>
          </a:pPr>
          <a:r>
            <a:rPr lang="en-US" sz="2000" kern="1200" dirty="0"/>
            <a:t>TRC Interim Report</a:t>
          </a:r>
        </a:p>
      </dsp:txBody>
      <dsp:txXfrm>
        <a:off x="145174" y="0"/>
        <a:ext cx="2127494" cy="1913382"/>
      </dsp:txXfrm>
    </dsp:sp>
    <dsp:sp modelId="{B8696308-9BA4-1C49-B365-A7B8F8637677}">
      <dsp:nvSpPr>
        <dsp:cNvPr id="0" name=""/>
        <dsp:cNvSpPr/>
      </dsp:nvSpPr>
      <dsp:spPr>
        <a:xfrm>
          <a:off x="1208921" y="2654046"/>
          <a:ext cx="0" cy="432054"/>
        </a:xfrm>
        <a:prstGeom prst="line">
          <a:avLst/>
        </a:pr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2FD708-E678-B341-9653-6CE5302D94BE}">
      <dsp:nvSpPr>
        <dsp:cNvPr id="0" name=""/>
        <dsp:cNvSpPr/>
      </dsp:nvSpPr>
      <dsp:spPr>
        <a:xfrm>
          <a:off x="1353977" y="3518153"/>
          <a:ext cx="2127494"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2012–2014</a:t>
          </a:r>
        </a:p>
      </dsp:txBody>
      <dsp:txXfrm>
        <a:off x="1353977" y="3518153"/>
        <a:ext cx="2127494" cy="740664"/>
      </dsp:txXfrm>
    </dsp:sp>
    <dsp:sp modelId="{A288D2AC-7DD8-E944-B68D-5238D2CFEA81}">
      <dsp:nvSpPr>
        <dsp:cNvPr id="0" name=""/>
        <dsp:cNvSpPr/>
      </dsp:nvSpPr>
      <dsp:spPr>
        <a:xfrm>
          <a:off x="1263718" y="4258818"/>
          <a:ext cx="2308012" cy="1632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Commemoration:</a:t>
          </a:r>
        </a:p>
        <a:p>
          <a:pPr marL="228600" lvl="1" indent="-228600" algn="l" defTabSz="889000">
            <a:lnSpc>
              <a:spcPct val="90000"/>
            </a:lnSpc>
            <a:spcBef>
              <a:spcPct val="0"/>
            </a:spcBef>
            <a:spcAft>
              <a:spcPct val="15000"/>
            </a:spcAft>
            <a:buChar char="•"/>
          </a:pPr>
          <a:r>
            <a:rPr lang="en-US" sz="2000" kern="1200" dirty="0"/>
            <a:t>$20 million Fund</a:t>
          </a:r>
        </a:p>
        <a:p>
          <a:pPr marL="228600" lvl="1" indent="-228600" algn="l" defTabSz="889000">
            <a:lnSpc>
              <a:spcPct val="90000"/>
            </a:lnSpc>
            <a:spcBef>
              <a:spcPct val="0"/>
            </a:spcBef>
            <a:spcAft>
              <a:spcPct val="15000"/>
            </a:spcAft>
            <a:buChar char="•"/>
          </a:pPr>
          <a:r>
            <a:rPr lang="en-US" sz="2000" kern="1200" dirty="0"/>
            <a:t>143  Projects:</a:t>
          </a:r>
        </a:p>
      </dsp:txBody>
      <dsp:txXfrm>
        <a:off x="1263718" y="4258818"/>
        <a:ext cx="2308012" cy="1632354"/>
      </dsp:txXfrm>
    </dsp:sp>
    <dsp:sp modelId="{09C89AD2-D171-894B-AB7D-6AE6F89FA40E}">
      <dsp:nvSpPr>
        <dsp:cNvPr id="0" name=""/>
        <dsp:cNvSpPr/>
      </dsp:nvSpPr>
      <dsp:spPr>
        <a:xfrm>
          <a:off x="2417724" y="3086099"/>
          <a:ext cx="0" cy="432054"/>
        </a:xfrm>
        <a:prstGeom prst="line">
          <a:avLst/>
        </a:pr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46302F-1669-DC48-83B1-260B80D413FA}">
      <dsp:nvSpPr>
        <dsp:cNvPr id="0" name=""/>
        <dsp:cNvSpPr/>
      </dsp:nvSpPr>
      <dsp:spPr>
        <a:xfrm rot="2700000">
          <a:off x="1160912" y="3038091"/>
          <a:ext cx="96016" cy="960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61D282-14E4-B849-980D-3EE961B6EFC9}">
      <dsp:nvSpPr>
        <dsp:cNvPr id="0" name=""/>
        <dsp:cNvSpPr/>
      </dsp:nvSpPr>
      <dsp:spPr>
        <a:xfrm rot="2700000">
          <a:off x="2369716" y="3038091"/>
          <a:ext cx="96016" cy="960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19875-E394-A847-A1EA-4AFE4B1F3132}">
      <dsp:nvSpPr>
        <dsp:cNvPr id="0" name=""/>
        <dsp:cNvSpPr/>
      </dsp:nvSpPr>
      <dsp:spPr>
        <a:xfrm>
          <a:off x="2562781" y="1913382"/>
          <a:ext cx="2127494"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2014</a:t>
          </a:r>
        </a:p>
      </dsp:txBody>
      <dsp:txXfrm>
        <a:off x="2562781" y="1913382"/>
        <a:ext cx="2127494" cy="740664"/>
      </dsp:txXfrm>
    </dsp:sp>
    <dsp:sp modelId="{70347067-FB14-D144-A5B6-A98DE93833A4}">
      <dsp:nvSpPr>
        <dsp:cNvPr id="0" name=""/>
        <dsp:cNvSpPr/>
      </dsp:nvSpPr>
      <dsp:spPr>
        <a:xfrm>
          <a:off x="2372657" y="0"/>
          <a:ext cx="2402387" cy="18655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Documentation:</a:t>
          </a:r>
        </a:p>
        <a:p>
          <a:pPr marL="228600" lvl="1" indent="-228600" algn="l" defTabSz="889000">
            <a:lnSpc>
              <a:spcPct val="90000"/>
            </a:lnSpc>
            <a:spcBef>
              <a:spcPct val="0"/>
            </a:spcBef>
            <a:spcAft>
              <a:spcPct val="15000"/>
            </a:spcAft>
            <a:buChar char="•"/>
          </a:pPr>
          <a:r>
            <a:rPr lang="en-US" sz="2000" kern="1200" dirty="0"/>
            <a:t>National Centre for Truth &amp; </a:t>
          </a:r>
        </a:p>
        <a:p>
          <a:pPr marL="457200" lvl="2" indent="-228600" algn="l" defTabSz="889000">
            <a:lnSpc>
              <a:spcPct val="90000"/>
            </a:lnSpc>
            <a:spcBef>
              <a:spcPct val="0"/>
            </a:spcBef>
            <a:spcAft>
              <a:spcPct val="15000"/>
            </a:spcAft>
            <a:buChar char="•"/>
          </a:pPr>
          <a:r>
            <a:rPr lang="en-US" sz="2000" kern="1200" dirty="0"/>
            <a:t>Reconciliation (NCTR)</a:t>
          </a:r>
        </a:p>
      </dsp:txBody>
      <dsp:txXfrm>
        <a:off x="2372657" y="0"/>
        <a:ext cx="2402387" cy="1865547"/>
      </dsp:txXfrm>
    </dsp:sp>
    <dsp:sp modelId="{9EA5B58B-22EB-D444-A7FE-DDD34916E44A}">
      <dsp:nvSpPr>
        <dsp:cNvPr id="0" name=""/>
        <dsp:cNvSpPr/>
      </dsp:nvSpPr>
      <dsp:spPr>
        <a:xfrm>
          <a:off x="3626528" y="2654046"/>
          <a:ext cx="0" cy="432054"/>
        </a:xfrm>
        <a:prstGeom prst="line">
          <a:avLst/>
        </a:pr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7B73B83-F3F8-3A4D-9086-5F4A0720E46D}">
      <dsp:nvSpPr>
        <dsp:cNvPr id="0" name=""/>
        <dsp:cNvSpPr/>
      </dsp:nvSpPr>
      <dsp:spPr>
        <a:xfrm>
          <a:off x="4103970" y="3518153"/>
          <a:ext cx="2127494" cy="74066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2015</a:t>
          </a:r>
        </a:p>
      </dsp:txBody>
      <dsp:txXfrm>
        <a:off x="4103970" y="3518153"/>
        <a:ext cx="2127494" cy="740664"/>
      </dsp:txXfrm>
    </dsp:sp>
    <dsp:sp modelId="{52E0BB38-17A6-2B48-9AD8-72076993EDC0}">
      <dsp:nvSpPr>
        <dsp:cNvPr id="0" name=""/>
        <dsp:cNvSpPr/>
      </dsp:nvSpPr>
      <dsp:spPr>
        <a:xfrm>
          <a:off x="3626528" y="4258818"/>
          <a:ext cx="3082377" cy="1855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Validation &amp; Conclusion:</a:t>
          </a:r>
        </a:p>
        <a:p>
          <a:pPr marL="228600" lvl="1" indent="-228600" algn="l" defTabSz="889000">
            <a:lnSpc>
              <a:spcPct val="90000"/>
            </a:lnSpc>
            <a:spcBef>
              <a:spcPct val="0"/>
            </a:spcBef>
            <a:spcAft>
              <a:spcPct val="15000"/>
            </a:spcAft>
            <a:buChar char="•"/>
          </a:pPr>
          <a:r>
            <a:rPr lang="en-US" sz="2000" kern="1200"/>
            <a:t>The Survivors Speak</a:t>
          </a:r>
        </a:p>
        <a:p>
          <a:pPr marL="228600" lvl="1" indent="-228600" algn="l" defTabSz="889000">
            <a:lnSpc>
              <a:spcPct val="90000"/>
            </a:lnSpc>
            <a:spcBef>
              <a:spcPct val="0"/>
            </a:spcBef>
            <a:spcAft>
              <a:spcPct val="15000"/>
            </a:spcAft>
            <a:buChar char="•"/>
          </a:pPr>
          <a:r>
            <a:rPr lang="en-US" sz="2000" kern="1200" dirty="0"/>
            <a:t>What We Have Learned: Principles of Reconciliation</a:t>
          </a:r>
        </a:p>
        <a:p>
          <a:pPr marL="228600" lvl="1" indent="-228600" algn="l" defTabSz="889000">
            <a:lnSpc>
              <a:spcPct val="90000"/>
            </a:lnSpc>
            <a:spcBef>
              <a:spcPct val="0"/>
            </a:spcBef>
            <a:spcAft>
              <a:spcPct val="15000"/>
            </a:spcAft>
            <a:buChar char="•"/>
          </a:pPr>
          <a:r>
            <a:rPr lang="en-US" sz="2000" kern="1200" dirty="0"/>
            <a:t>TRC Calls to Action</a:t>
          </a:r>
        </a:p>
      </dsp:txBody>
      <dsp:txXfrm>
        <a:off x="3626528" y="4258818"/>
        <a:ext cx="3082377" cy="1855400"/>
      </dsp:txXfrm>
    </dsp:sp>
    <dsp:sp modelId="{70300CC4-D488-D349-9BB0-7DDAC041F3F3}">
      <dsp:nvSpPr>
        <dsp:cNvPr id="0" name=""/>
        <dsp:cNvSpPr/>
      </dsp:nvSpPr>
      <dsp:spPr>
        <a:xfrm>
          <a:off x="5167717" y="3086099"/>
          <a:ext cx="0" cy="432054"/>
        </a:xfrm>
        <a:prstGeom prst="line">
          <a:avLst/>
        </a:prstGeom>
        <a:noFill/>
        <a:ln w="635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EB48487-2204-9048-894B-9CC1CF178595}">
      <dsp:nvSpPr>
        <dsp:cNvPr id="0" name=""/>
        <dsp:cNvSpPr/>
      </dsp:nvSpPr>
      <dsp:spPr>
        <a:xfrm rot="2700000">
          <a:off x="3578520" y="3038091"/>
          <a:ext cx="96016" cy="960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FB1064-97BE-624A-A523-F0B679FA9F2F}">
      <dsp:nvSpPr>
        <dsp:cNvPr id="0" name=""/>
        <dsp:cNvSpPr/>
      </dsp:nvSpPr>
      <dsp:spPr>
        <a:xfrm rot="2700000">
          <a:off x="5119709" y="3038091"/>
          <a:ext cx="96016" cy="96016"/>
        </a:xfrm>
        <a:prstGeom prst="rect">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174AB-9684-DB41-9B98-A309A3D94A04}" type="datetimeFigureOut">
              <a:rPr lang="en-US" smtClean="0"/>
              <a:t>2/22/21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EAA8F-81F4-5F48-A13C-EDA8D560FB01}" type="slidenum">
              <a:rPr lang="en-US" smtClean="0"/>
              <a:t>‹#›</a:t>
            </a:fld>
            <a:endParaRPr lang="en-US"/>
          </a:p>
        </p:txBody>
      </p:sp>
    </p:spTree>
    <p:extLst>
      <p:ext uri="{BB962C8B-B14F-4D97-AF65-F5344CB8AC3E}">
        <p14:creationId xmlns:p14="http://schemas.microsoft.com/office/powerpoint/2010/main" val="802228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ea typeface="ＭＳ Ｐゴシック" pitchFamily="34" charset="-128"/>
              </a:rPr>
              <a:t>Two attempts were made to take Indigenous matters to the League of Nations.</a:t>
            </a:r>
          </a:p>
          <a:p>
            <a:pPr>
              <a:spcBef>
                <a:spcPct val="0"/>
              </a:spcBef>
            </a:pPr>
            <a:endParaRPr lang="en-US" altLang="en-US" dirty="0">
              <a:ea typeface="ＭＳ Ｐゴシック" pitchFamily="34" charset="-128"/>
            </a:endParaRPr>
          </a:p>
          <a:p>
            <a:pPr>
              <a:spcBef>
                <a:spcPct val="0"/>
              </a:spcBef>
            </a:pPr>
            <a:r>
              <a:rPr lang="en-US" altLang="en-US" dirty="0">
                <a:ea typeface="ＭＳ Ｐゴシック" pitchFamily="34" charset="-128"/>
              </a:rPr>
              <a:t>Chief Deskaheh in 1923</a:t>
            </a:r>
          </a:p>
          <a:p>
            <a:pPr>
              <a:spcBef>
                <a:spcPct val="0"/>
              </a:spcBef>
            </a:pPr>
            <a:endParaRPr lang="en-US" altLang="en-US" dirty="0">
              <a:ea typeface="ＭＳ Ｐゴシック" pitchFamily="34" charset="-128"/>
            </a:endParaRPr>
          </a:p>
          <a:p>
            <a:pPr>
              <a:spcBef>
                <a:spcPct val="0"/>
              </a:spcBef>
            </a:pPr>
            <a:r>
              <a:rPr lang="en-US" altLang="en-US" dirty="0">
                <a:ea typeface="ＭＳ Ｐゴシック" pitchFamily="34" charset="-128"/>
              </a:rPr>
              <a:t>Ratana in 1925</a:t>
            </a:r>
          </a:p>
        </p:txBody>
      </p:sp>
      <p:sp>
        <p:nvSpPr>
          <p:cNvPr id="327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lgn="r" eaLnBrk="1" hangingPunct="1">
              <a:spcBef>
                <a:spcPct val="0"/>
              </a:spcBef>
            </a:pPr>
            <a:fld id="{1BDA0431-A6E7-4BEA-B640-500F30E3A875}" type="slidenum">
              <a:rPr lang="en-US" altLang="en-US"/>
              <a:pPr algn="r" eaLnBrk="1" hangingPunct="1">
                <a:spcBef>
                  <a:spcPct val="0"/>
                </a:spcBef>
              </a:pPr>
              <a:t>4</a:t>
            </a:fld>
            <a:endParaRPr lang="en-US" altLang="en-US" dirty="0"/>
          </a:p>
        </p:txBody>
      </p:sp>
    </p:spTree>
    <p:extLst>
      <p:ext uri="{BB962C8B-B14F-4D97-AF65-F5344CB8AC3E}">
        <p14:creationId xmlns:p14="http://schemas.microsoft.com/office/powerpoint/2010/main" val="152337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a:p>
        </p:txBody>
      </p:sp>
      <p:sp>
        <p:nvSpPr>
          <p:cNvPr id="19460" name="Slide Number Placeholder 3"/>
          <p:cNvSpPr>
            <a:spLocks noGrp="1"/>
          </p:cNvSpPr>
          <p:nvPr>
            <p:ph type="sldNum" sz="quarter" idx="5"/>
          </p:nvPr>
        </p:nvSpPr>
        <p:spPr>
          <a:noFill/>
        </p:spPr>
        <p:txBody>
          <a:bodyPr/>
          <a:lstStyle/>
          <a:p>
            <a:fld id="{C553F494-E383-447D-9AD0-2EA6042341A9}" type="slidenum">
              <a:rPr lang="en-US" smtClean="0"/>
              <a:pPr/>
              <a:t>28</a:t>
            </a:fld>
            <a:endParaRPr lang="en-US"/>
          </a:p>
        </p:txBody>
      </p:sp>
    </p:spTree>
    <p:extLst>
      <p:ext uri="{BB962C8B-B14F-4D97-AF65-F5344CB8AC3E}">
        <p14:creationId xmlns:p14="http://schemas.microsoft.com/office/powerpoint/2010/main" val="403065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a:p>
        </p:txBody>
      </p:sp>
      <p:sp>
        <p:nvSpPr>
          <p:cNvPr id="20484" name="Slide Number Placeholder 3"/>
          <p:cNvSpPr>
            <a:spLocks noGrp="1"/>
          </p:cNvSpPr>
          <p:nvPr>
            <p:ph type="sldNum" sz="quarter" idx="5"/>
          </p:nvPr>
        </p:nvSpPr>
        <p:spPr>
          <a:noFill/>
        </p:spPr>
        <p:txBody>
          <a:bodyPr/>
          <a:lstStyle/>
          <a:p>
            <a:fld id="{8458FADF-5249-4BA0-BF82-F4A2333EF90F}" type="slidenum">
              <a:rPr lang="en-US" smtClean="0"/>
              <a:pPr/>
              <a:t>29</a:t>
            </a:fld>
            <a:endParaRPr lang="en-US"/>
          </a:p>
        </p:txBody>
      </p:sp>
    </p:spTree>
    <p:extLst>
      <p:ext uri="{BB962C8B-B14F-4D97-AF65-F5344CB8AC3E}">
        <p14:creationId xmlns:p14="http://schemas.microsoft.com/office/powerpoint/2010/main" val="16749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a:t>The TRC inducted Honorary Witnesses following the </a:t>
            </a:r>
            <a:r>
              <a:rPr lang="en-US" dirty="0" err="1"/>
              <a:t>time-honoured</a:t>
            </a:r>
            <a:r>
              <a:rPr lang="en-US" dirty="0"/>
              <a:t> Aboriginal tradition of asking people to bear witness to important ceremonies and events in the life of their communities.</a:t>
            </a:r>
          </a:p>
          <a:p>
            <a:endParaRPr lang="en-US" dirty="0"/>
          </a:p>
          <a:p>
            <a:r>
              <a:rPr lang="en-US" dirty="0"/>
              <a:t>Her Excellency Madame </a:t>
            </a:r>
            <a:r>
              <a:rPr lang="en-US" dirty="0" err="1"/>
              <a:t>Michaëlle</a:t>
            </a:r>
            <a:r>
              <a:rPr lang="en-US" dirty="0"/>
              <a:t> Jean, a former Governor General of Canada, was the first person appointed as a TRC Honorary Witness.</a:t>
            </a:r>
          </a:p>
          <a:p>
            <a:endParaRPr lang="en-US" dirty="0"/>
          </a:p>
          <a:p>
            <a:r>
              <a:rPr lang="en-US" dirty="0"/>
              <a:t>The 54 individuals inducted as Honorary Witnesses over the course of the TRC’s mandate come from all walks of life and include people who have worked on justice issues and reconciliation in contexts outside of Canada as well as many accomplished and respected Canadians. </a:t>
            </a:r>
          </a:p>
        </p:txBody>
      </p:sp>
      <p:sp>
        <p:nvSpPr>
          <p:cNvPr id="21508" name="Slide Number Placeholder 3"/>
          <p:cNvSpPr>
            <a:spLocks noGrp="1"/>
          </p:cNvSpPr>
          <p:nvPr>
            <p:ph type="sldNum" sz="quarter" idx="5"/>
          </p:nvPr>
        </p:nvSpPr>
        <p:spPr>
          <a:noFill/>
        </p:spPr>
        <p:txBody>
          <a:bodyPr/>
          <a:lstStyle/>
          <a:p>
            <a:fld id="{E6D6E237-1797-4E5B-9364-B526D2829300}" type="slidenum">
              <a:rPr lang="en-US" smtClean="0"/>
              <a:pPr/>
              <a:t>32</a:t>
            </a:fld>
            <a:endParaRPr lang="en-US"/>
          </a:p>
        </p:txBody>
      </p:sp>
    </p:spTree>
    <p:extLst>
      <p:ext uri="{BB962C8B-B14F-4D97-AF65-F5344CB8AC3E}">
        <p14:creationId xmlns:p14="http://schemas.microsoft.com/office/powerpoint/2010/main" val="6603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611859-742F-45E0-B568-F47ADFEC33AB}" type="slidenum">
              <a:rPr lang="en-US" smtClean="0"/>
              <a:pPr>
                <a:defRPr/>
              </a:pPr>
              <a:t>44</a:t>
            </a:fld>
            <a:endParaRPr lang="en-US" dirty="0"/>
          </a:p>
        </p:txBody>
      </p:sp>
    </p:spTree>
    <p:extLst>
      <p:ext uri="{BB962C8B-B14F-4D97-AF65-F5344CB8AC3E}">
        <p14:creationId xmlns:p14="http://schemas.microsoft.com/office/powerpoint/2010/main" val="46406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DF56246-28BE-4349-B7CD-11041FCEBBCC}"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30641570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56246-28BE-4349-B7CD-11041FCEBBCC}"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13339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F56246-28BE-4349-B7CD-11041FCEBBCC}" type="datetimeFigureOut">
              <a:rPr lang="en-US" smtClean="0"/>
              <a:t>2/22/21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56688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F56246-28BE-4349-B7CD-11041FCEBBCC}"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191929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DF56246-28BE-4349-B7CD-11041FCEBBCC}"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13864843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DF56246-28BE-4349-B7CD-11041FCEBBCC}" type="datetimeFigureOut">
              <a:rPr lang="en-US" smtClean="0"/>
              <a:t>2/22/21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87734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DF56246-28BE-4349-B7CD-11041FCEBBCC}" type="datetimeFigureOut">
              <a:rPr lang="en-US" smtClean="0"/>
              <a:t>2/22/21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952A5-7C8D-0C48-9CAE-21D4AD32688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143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F56246-28BE-4349-B7CD-11041FCEBBCC}" type="datetimeFigureOut">
              <a:rPr lang="en-US" smtClean="0"/>
              <a:t>2/22/21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253554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56246-28BE-4349-B7CD-11041FCEBBCC}" type="datetimeFigureOut">
              <a:rPr lang="en-US" smtClean="0"/>
              <a:t>2/22/21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2846426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DF56246-28BE-4349-B7CD-11041FCEBBCC}" type="datetimeFigureOut">
              <a:rPr lang="en-US" smtClean="0"/>
              <a:t>2/22/21</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343218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DF56246-28BE-4349-B7CD-11041FCEBBCC}" type="datetimeFigureOut">
              <a:rPr lang="en-US" smtClean="0"/>
              <a:t>2/22/21</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AB952A5-7C8D-0C48-9CAE-21D4AD326886}" type="slidenum">
              <a:rPr lang="en-US" smtClean="0"/>
              <a:t>‹#›</a:t>
            </a:fld>
            <a:endParaRPr lang="en-US"/>
          </a:p>
        </p:txBody>
      </p:sp>
    </p:spTree>
    <p:extLst>
      <p:ext uri="{BB962C8B-B14F-4D97-AF65-F5344CB8AC3E}">
        <p14:creationId xmlns:p14="http://schemas.microsoft.com/office/powerpoint/2010/main" val="14072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DF56246-28BE-4349-B7CD-11041FCEBBCC}" type="datetimeFigureOut">
              <a:rPr lang="en-US" smtClean="0"/>
              <a:t>2/22/21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AB952A5-7C8D-0C48-9CAE-21D4AD326886}" type="slidenum">
              <a:rPr lang="en-US" smtClean="0"/>
              <a:t>‹#›</a:t>
            </a:fld>
            <a:endParaRPr lang="en-US"/>
          </a:p>
        </p:txBody>
      </p:sp>
    </p:spTree>
    <p:extLst>
      <p:ext uri="{BB962C8B-B14F-4D97-AF65-F5344CB8AC3E}">
        <p14:creationId xmlns:p14="http://schemas.microsoft.com/office/powerpoint/2010/main" val="1915910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CA69-3598-DF43-9B91-F6E4FF7D0103}"/>
              </a:ext>
            </a:extLst>
          </p:cNvPr>
          <p:cNvSpPr>
            <a:spLocks noGrp="1"/>
          </p:cNvSpPr>
          <p:nvPr>
            <p:ph type="ctrTitle"/>
          </p:nvPr>
        </p:nvSpPr>
        <p:spPr>
          <a:xfrm>
            <a:off x="1600200" y="1189703"/>
            <a:ext cx="8991600" cy="2842961"/>
          </a:xfrm>
          <a:gradFill flip="none" rotWithShape="1">
            <a:gsLst>
              <a:gs pos="51000">
                <a:schemeClr val="accent1">
                  <a:lumMod val="45000"/>
                  <a:lumOff val="55000"/>
                </a:schemeClr>
              </a:gs>
              <a:gs pos="8000">
                <a:schemeClr val="accent6">
                  <a:lumMod val="60000"/>
                  <a:lumOff val="40000"/>
                </a:schemeClr>
              </a:gs>
            </a:gsLst>
            <a:lin ang="8100000" scaled="1"/>
            <a:tileRect/>
          </a:gradFill>
        </p:spPr>
        <p:txBody>
          <a:bodyPr>
            <a:normAutofit/>
          </a:bodyPr>
          <a:lstStyle/>
          <a:p>
            <a:r>
              <a:rPr lang="en-US" b="1" dirty="0"/>
              <a:t>Committee  on  Teaching About the United Nations</a:t>
            </a:r>
            <a:br>
              <a:rPr lang="en-US" b="1" dirty="0"/>
            </a:br>
            <a:br>
              <a:rPr lang="en-US" sz="2000" b="1" dirty="0"/>
            </a:br>
            <a:r>
              <a:rPr lang="en-US" sz="2000" b="1" dirty="0"/>
              <a:t>January 24, 2021</a:t>
            </a:r>
            <a:endParaRPr lang="en-US" sz="2700" dirty="0"/>
          </a:p>
        </p:txBody>
      </p:sp>
      <p:sp>
        <p:nvSpPr>
          <p:cNvPr id="3" name="Subtitle 2">
            <a:extLst>
              <a:ext uri="{FF2B5EF4-FFF2-40B4-BE49-F238E27FC236}">
                <a16:creationId xmlns:a16="http://schemas.microsoft.com/office/drawing/2014/main" id="{BCAA1ACF-62EA-5A42-8C60-CF23E64E17C2}"/>
              </a:ext>
            </a:extLst>
          </p:cNvPr>
          <p:cNvSpPr>
            <a:spLocks noGrp="1"/>
          </p:cNvSpPr>
          <p:nvPr>
            <p:ph type="subTitle" idx="1"/>
          </p:nvPr>
        </p:nvSpPr>
        <p:spPr/>
        <p:txBody>
          <a:bodyPr/>
          <a:lstStyle/>
          <a:p>
            <a:r>
              <a:rPr lang="en-US" b="1" dirty="0">
                <a:solidFill>
                  <a:schemeClr val="bg1"/>
                </a:solidFill>
              </a:rPr>
              <a:t>Presentation by:</a:t>
            </a:r>
          </a:p>
          <a:p>
            <a:r>
              <a:rPr lang="en-US" b="1" dirty="0">
                <a:solidFill>
                  <a:schemeClr val="bg1"/>
                </a:solidFill>
              </a:rPr>
              <a:t>Dr. Wilton Littlechild, IPC</a:t>
            </a:r>
            <a:br>
              <a:rPr lang="en-US" b="1" dirty="0">
                <a:solidFill>
                  <a:schemeClr val="bg1"/>
                </a:solidFill>
              </a:rPr>
            </a:br>
            <a:r>
              <a:rPr lang="en-US" b="1" dirty="0">
                <a:solidFill>
                  <a:schemeClr val="bg1"/>
                </a:solidFill>
              </a:rPr>
              <a:t>International Chief</a:t>
            </a:r>
          </a:p>
        </p:txBody>
      </p:sp>
    </p:spTree>
    <p:extLst>
      <p:ext uri="{BB962C8B-B14F-4D97-AF65-F5344CB8AC3E}">
        <p14:creationId xmlns:p14="http://schemas.microsoft.com/office/powerpoint/2010/main" val="904858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381BADA-1443-BB45-8B75-467404E8BC59}"/>
              </a:ext>
            </a:extLst>
          </p:cNvPr>
          <p:cNvSpPr>
            <a:spLocks noGrp="1"/>
          </p:cNvSpPr>
          <p:nvPr>
            <p:ph type="title"/>
          </p:nvPr>
        </p:nvSpPr>
        <p:spPr>
          <a:xfrm>
            <a:off x="2150453" y="78619"/>
            <a:ext cx="7729728" cy="1188720"/>
          </a:xfrm>
          <a:solidFill>
            <a:srgbClr val="FFFFFF"/>
          </a:solidFill>
        </p:spPr>
        <p:txBody>
          <a:bodyPr>
            <a:normAutofit/>
          </a:bodyPr>
          <a:lstStyle/>
          <a:p>
            <a:r>
              <a:rPr lang="en-US" dirty="0"/>
              <a:t>LANDS, TERRITORIES AND RESOURCES</a:t>
            </a:r>
          </a:p>
        </p:txBody>
      </p:sp>
      <p:sp>
        <p:nvSpPr>
          <p:cNvPr id="6" name="Content Placeholder 5">
            <a:extLst>
              <a:ext uri="{FF2B5EF4-FFF2-40B4-BE49-F238E27FC236}">
                <a16:creationId xmlns:a16="http://schemas.microsoft.com/office/drawing/2014/main" id="{B79CF5E8-B532-BC44-86F8-E42940B89103}"/>
              </a:ext>
            </a:extLst>
          </p:cNvPr>
          <p:cNvSpPr>
            <a:spLocks noGrp="1"/>
          </p:cNvSpPr>
          <p:nvPr>
            <p:ph idx="1"/>
          </p:nvPr>
        </p:nvSpPr>
        <p:spPr>
          <a:xfrm>
            <a:off x="1249680" y="1454791"/>
            <a:ext cx="9692640" cy="4009837"/>
          </a:xfrm>
        </p:spPr>
        <p:txBody>
          <a:bodyPr>
            <a:normAutofit fontScale="85000" lnSpcReduction="20000"/>
          </a:bodyPr>
          <a:lstStyle/>
          <a:p>
            <a:pPr marL="0" indent="0">
              <a:lnSpc>
                <a:spcPct val="90000"/>
              </a:lnSpc>
              <a:buNone/>
            </a:pPr>
            <a:r>
              <a:rPr lang="en-CA" sz="2400" b="1" i="1" dirty="0">
                <a:solidFill>
                  <a:srgbClr val="404040"/>
                </a:solidFill>
              </a:rPr>
              <a:t>Article 25 (A Distinctive Relationship)</a:t>
            </a:r>
            <a:endParaRPr lang="en-CA" sz="2400" b="1" dirty="0">
              <a:solidFill>
                <a:srgbClr val="404040"/>
              </a:solidFill>
            </a:endParaRPr>
          </a:p>
          <a:p>
            <a:pPr marL="0" indent="0">
              <a:lnSpc>
                <a:spcPct val="90000"/>
              </a:lnSpc>
              <a:buNone/>
            </a:pPr>
            <a:r>
              <a:rPr lang="en-CA" sz="2400" dirty="0">
                <a:solidFill>
                  <a:srgbClr val="404040"/>
                </a:solidFill>
              </a:rPr>
              <a:t>Indigenous peoples have the right to maintain and strengthen their distinctive spiritual relationship with their traditionally owned or otherwise occupied and used lands, territories, waters and coastal seas and other resources and to uphold their responsibilities to future generations in this regard. </a:t>
            </a:r>
          </a:p>
          <a:p>
            <a:pPr marL="0" indent="0">
              <a:lnSpc>
                <a:spcPct val="90000"/>
              </a:lnSpc>
              <a:buNone/>
            </a:pPr>
            <a:r>
              <a:rPr lang="en-CA" sz="2400" b="1" i="1" dirty="0">
                <a:solidFill>
                  <a:srgbClr val="404040"/>
                </a:solidFill>
              </a:rPr>
              <a:t>Article 26 (Use and Ownership)</a:t>
            </a:r>
            <a:endParaRPr lang="en-CA" sz="2400" b="1" dirty="0">
              <a:solidFill>
                <a:srgbClr val="404040"/>
              </a:solidFill>
            </a:endParaRPr>
          </a:p>
          <a:p>
            <a:pPr marL="514350" indent="-514350">
              <a:lnSpc>
                <a:spcPct val="90000"/>
              </a:lnSpc>
              <a:buFont typeface="+mj-lt"/>
              <a:buAutoNum type="arabicPeriod"/>
            </a:pPr>
            <a:r>
              <a:rPr lang="en-CA" sz="2400" dirty="0">
                <a:solidFill>
                  <a:srgbClr val="404040"/>
                </a:solidFill>
              </a:rPr>
              <a:t>Indigenous peoples have the right to the lands, territories and resources which they have traditionally owned, occupied or other- wise used or acquired.</a:t>
            </a:r>
          </a:p>
          <a:p>
            <a:pPr marL="514350" indent="-514350">
              <a:lnSpc>
                <a:spcPct val="90000"/>
              </a:lnSpc>
              <a:buFont typeface="+mj-lt"/>
              <a:buAutoNum type="arabicPeriod"/>
            </a:pPr>
            <a:r>
              <a:rPr lang="en-CA" sz="2400" dirty="0">
                <a:solidFill>
                  <a:srgbClr val="404040"/>
                </a:solidFill>
              </a:rPr>
              <a:t>Indigenous peoples have the right to own, use, develop and control the lands, territories and resources that they possess by rea- son of traditional ownership or other traditional occupation or use, as well as those which they have otherwise acquired. </a:t>
            </a:r>
          </a:p>
          <a:p>
            <a:pPr marL="514350" indent="-514350">
              <a:lnSpc>
                <a:spcPct val="90000"/>
              </a:lnSpc>
              <a:buFont typeface="+mj-lt"/>
              <a:buAutoNum type="arabicPeriod"/>
            </a:pPr>
            <a:r>
              <a:rPr lang="en-CA" sz="2400" dirty="0">
                <a:solidFill>
                  <a:srgbClr val="404040"/>
                </a:solidFill>
              </a:rPr>
              <a:t>States shall give legal recognition and protection to these lands, territories and resources. Such recognition shall be conducted with due respect to the customs, traditions and land tenure systems of the indigenous peoples concerned. </a:t>
            </a:r>
          </a:p>
          <a:p>
            <a:pPr marL="0" indent="0">
              <a:lnSpc>
                <a:spcPct val="90000"/>
              </a:lnSpc>
              <a:buNone/>
            </a:pPr>
            <a:endParaRPr lang="en-US" sz="1300" dirty="0">
              <a:solidFill>
                <a:srgbClr val="404040"/>
              </a:solidFill>
            </a:endParaRPr>
          </a:p>
        </p:txBody>
      </p:sp>
    </p:spTree>
    <p:extLst>
      <p:ext uri="{BB962C8B-B14F-4D97-AF65-F5344CB8AC3E}">
        <p14:creationId xmlns:p14="http://schemas.microsoft.com/office/powerpoint/2010/main" val="167126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8DCED5-B8C1-FB4F-A571-D3CC787BA6F6}"/>
              </a:ext>
            </a:extLst>
          </p:cNvPr>
          <p:cNvSpPr>
            <a:spLocks noGrp="1"/>
          </p:cNvSpPr>
          <p:nvPr>
            <p:ph idx="1"/>
          </p:nvPr>
        </p:nvSpPr>
        <p:spPr>
          <a:xfrm>
            <a:off x="1706062" y="1621971"/>
            <a:ext cx="8779512" cy="3548547"/>
          </a:xfrm>
        </p:spPr>
        <p:txBody>
          <a:bodyPr>
            <a:normAutofit/>
          </a:bodyPr>
          <a:lstStyle/>
          <a:p>
            <a:pPr marL="0" indent="0">
              <a:buNone/>
            </a:pPr>
            <a:r>
              <a:rPr lang="en-CA" sz="2400" b="1" i="1" dirty="0">
                <a:solidFill>
                  <a:srgbClr val="404040"/>
                </a:solidFill>
              </a:rPr>
              <a:t>Article 27 (Adjudication)</a:t>
            </a:r>
          </a:p>
          <a:p>
            <a:pPr marL="0" indent="0">
              <a:buNone/>
            </a:pPr>
            <a:endParaRPr lang="en-CA" sz="2400" b="1" dirty="0">
              <a:solidFill>
                <a:srgbClr val="404040"/>
              </a:solidFill>
            </a:endParaRPr>
          </a:p>
          <a:p>
            <a:pPr marL="0" indent="0">
              <a:buNone/>
            </a:pPr>
            <a:r>
              <a:rPr lang="en-CA" sz="2000" dirty="0">
                <a:solidFill>
                  <a:srgbClr val="404040"/>
                </a:solidFill>
              </a:rPr>
              <a:t>States shall establish and implement, in conjunction with indigenous peoples concerned, a fair, independent, impartial, open and transparent process, giving due recognition to indigenous peoples’ laws, traditions, customs and land tenure systems, to recognize and adjudicate the rights of indigenous peoples pertaining to their lands, territories and resources, including those which were traditionally owned or otherwise occupied or used. Indigenous peoples shall have the right to participate in this process. </a:t>
            </a:r>
          </a:p>
          <a:p>
            <a:pPr marL="0" indent="0">
              <a:buNone/>
            </a:pPr>
            <a:endParaRPr lang="en-US" dirty="0">
              <a:solidFill>
                <a:srgbClr val="404040"/>
              </a:solidFill>
            </a:endParaRPr>
          </a:p>
        </p:txBody>
      </p:sp>
    </p:spTree>
    <p:extLst>
      <p:ext uri="{BB962C8B-B14F-4D97-AF65-F5344CB8AC3E}">
        <p14:creationId xmlns:p14="http://schemas.microsoft.com/office/powerpoint/2010/main" val="353537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CF3B3E-2BAE-F949-822D-3F5F29FEF3E7}"/>
              </a:ext>
            </a:extLst>
          </p:cNvPr>
          <p:cNvSpPr>
            <a:spLocks noGrp="1"/>
          </p:cNvSpPr>
          <p:nvPr>
            <p:ph idx="1"/>
          </p:nvPr>
        </p:nvSpPr>
        <p:spPr>
          <a:xfrm>
            <a:off x="1349829" y="1480457"/>
            <a:ext cx="9437914" cy="4049486"/>
          </a:xfrm>
        </p:spPr>
        <p:txBody>
          <a:bodyPr>
            <a:normAutofit/>
          </a:bodyPr>
          <a:lstStyle/>
          <a:p>
            <a:pPr marL="0" indent="0">
              <a:buNone/>
            </a:pPr>
            <a:r>
              <a:rPr lang="en-CA" sz="2400" b="1" i="1" dirty="0">
                <a:solidFill>
                  <a:srgbClr val="404040"/>
                </a:solidFill>
              </a:rPr>
              <a:t>Article 28 (Redress)</a:t>
            </a:r>
          </a:p>
          <a:p>
            <a:pPr marL="0" indent="0">
              <a:buNone/>
            </a:pPr>
            <a:endParaRPr lang="en-CA" sz="2400" b="1" dirty="0">
              <a:solidFill>
                <a:srgbClr val="404040"/>
              </a:solidFill>
            </a:endParaRPr>
          </a:p>
          <a:p>
            <a:pPr marL="514350" indent="-514350">
              <a:buFont typeface="+mj-lt"/>
              <a:buAutoNum type="arabicPeriod"/>
            </a:pPr>
            <a:r>
              <a:rPr lang="en-CA" sz="2000" dirty="0">
                <a:solidFill>
                  <a:srgbClr val="404040"/>
                </a:solidFill>
              </a:rPr>
              <a:t>Indigenous peoples have the right to redress, by means that can include restitution or, when this is not possible, just, fair and equitable compensation, for the lands, territories and resources which they have traditionally owned or otherwise occupied or used, and which have been confiscated, taken, occupied, used or damaged without their free, prior and informed consent. </a:t>
            </a:r>
          </a:p>
          <a:p>
            <a:pPr marL="514350" indent="-514350">
              <a:buFont typeface="+mj-lt"/>
              <a:buAutoNum type="arabicPeriod"/>
            </a:pPr>
            <a:r>
              <a:rPr lang="en-CA" sz="2000" dirty="0">
                <a:solidFill>
                  <a:srgbClr val="404040"/>
                </a:solidFill>
              </a:rPr>
              <a:t>Unless otherwise freely agreed upon by the peoples concerned, compensation shall take the form of lands, territories and resources equal in quality, size and legal status or of monetary compensation or other appropriate redress. </a:t>
            </a:r>
          </a:p>
          <a:p>
            <a:pPr marL="0" indent="0">
              <a:buNone/>
            </a:pPr>
            <a:endParaRPr lang="en-US" dirty="0">
              <a:solidFill>
                <a:srgbClr val="404040"/>
              </a:solidFill>
            </a:endParaRPr>
          </a:p>
        </p:txBody>
      </p:sp>
    </p:spTree>
    <p:extLst>
      <p:ext uri="{BB962C8B-B14F-4D97-AF65-F5344CB8AC3E}">
        <p14:creationId xmlns:p14="http://schemas.microsoft.com/office/powerpoint/2010/main" val="2471503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5F13A-4CC6-3F49-AE62-975FE63E371E}"/>
              </a:ext>
            </a:extLst>
          </p:cNvPr>
          <p:cNvSpPr>
            <a:spLocks noGrp="1"/>
          </p:cNvSpPr>
          <p:nvPr>
            <p:ph type="title"/>
          </p:nvPr>
        </p:nvSpPr>
        <p:spPr>
          <a:xfrm>
            <a:off x="2231136" y="467418"/>
            <a:ext cx="7729728" cy="1188720"/>
          </a:xfrm>
          <a:solidFill>
            <a:srgbClr val="FFFFFF"/>
          </a:solidFill>
        </p:spPr>
        <p:txBody>
          <a:bodyPr>
            <a:normAutofit/>
          </a:bodyPr>
          <a:lstStyle/>
          <a:p>
            <a:r>
              <a:rPr lang="en-US" dirty="0"/>
              <a:t>Dispute Mechanism</a:t>
            </a:r>
          </a:p>
        </p:txBody>
      </p:sp>
      <p:sp>
        <p:nvSpPr>
          <p:cNvPr id="3" name="Content Placeholder 2">
            <a:extLst>
              <a:ext uri="{FF2B5EF4-FFF2-40B4-BE49-F238E27FC236}">
                <a16:creationId xmlns:a16="http://schemas.microsoft.com/office/drawing/2014/main" id="{43045BE3-1FE5-FD46-B0D8-1DC5B733373A}"/>
              </a:ext>
            </a:extLst>
          </p:cNvPr>
          <p:cNvSpPr>
            <a:spLocks noGrp="1"/>
          </p:cNvSpPr>
          <p:nvPr>
            <p:ph idx="1"/>
          </p:nvPr>
        </p:nvSpPr>
        <p:spPr>
          <a:xfrm>
            <a:off x="1706062" y="2291262"/>
            <a:ext cx="8779512" cy="2879256"/>
          </a:xfrm>
        </p:spPr>
        <p:txBody>
          <a:bodyPr>
            <a:normAutofit/>
          </a:bodyPr>
          <a:lstStyle/>
          <a:p>
            <a:pPr marL="0" indent="0">
              <a:buNone/>
            </a:pPr>
            <a:r>
              <a:rPr lang="en-CA" sz="2400" b="1" i="1" dirty="0">
                <a:solidFill>
                  <a:srgbClr val="404040"/>
                </a:solidFill>
              </a:rPr>
              <a:t>Article 40 (Dispute Settlement)</a:t>
            </a:r>
            <a:endParaRPr lang="en-CA" sz="2400" b="1" dirty="0">
              <a:solidFill>
                <a:srgbClr val="404040"/>
              </a:solidFill>
            </a:endParaRPr>
          </a:p>
          <a:p>
            <a:pPr marL="0" indent="0">
              <a:buNone/>
            </a:pPr>
            <a:r>
              <a:rPr lang="en-CA" sz="2000" dirty="0">
                <a:solidFill>
                  <a:srgbClr val="404040"/>
                </a:solidFill>
              </a:rPr>
              <a:t>Indigenous peoples have the right to access to and prompt decision through just and fair procedures for the resolution of conflicts and disputes with States or other parties, as well as to effective remedies for all infringements of their individual and collective rights. Such a decision shall give due consideration to the customs, traditions, rules and legal systems of the indigenous peoples concerned and international human rights </a:t>
            </a:r>
          </a:p>
          <a:p>
            <a:pPr marL="0" indent="0">
              <a:buNone/>
            </a:pPr>
            <a:endParaRPr lang="en-US" dirty="0">
              <a:solidFill>
                <a:srgbClr val="404040"/>
              </a:solidFill>
            </a:endParaRPr>
          </a:p>
        </p:txBody>
      </p:sp>
    </p:spTree>
    <p:extLst>
      <p:ext uri="{BB962C8B-B14F-4D97-AF65-F5344CB8AC3E}">
        <p14:creationId xmlns:p14="http://schemas.microsoft.com/office/powerpoint/2010/main" val="214962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0F900A-2B64-DC4D-B1B3-2488D89577CA}"/>
              </a:ext>
            </a:extLst>
          </p:cNvPr>
          <p:cNvSpPr>
            <a:spLocks noGrp="1"/>
          </p:cNvSpPr>
          <p:nvPr>
            <p:ph idx="1"/>
          </p:nvPr>
        </p:nvSpPr>
        <p:spPr>
          <a:xfrm>
            <a:off x="1338943" y="1248155"/>
            <a:ext cx="9492343" cy="4361687"/>
          </a:xfrm>
        </p:spPr>
        <p:txBody>
          <a:bodyPr>
            <a:normAutofit/>
          </a:bodyPr>
          <a:lstStyle/>
          <a:p>
            <a:pPr marL="0" indent="0">
              <a:lnSpc>
                <a:spcPct val="90000"/>
              </a:lnSpc>
              <a:buNone/>
            </a:pPr>
            <a:r>
              <a:rPr lang="en-CA" sz="2400" b="1" i="1" dirty="0">
                <a:solidFill>
                  <a:srgbClr val="404040"/>
                </a:solidFill>
              </a:rPr>
              <a:t>Article 29 (Environmental Protection)</a:t>
            </a:r>
          </a:p>
          <a:p>
            <a:pPr marL="0" indent="0">
              <a:lnSpc>
                <a:spcPct val="90000"/>
              </a:lnSpc>
              <a:buNone/>
            </a:pPr>
            <a:endParaRPr lang="en-CA" sz="2400" b="1" i="1" dirty="0">
              <a:solidFill>
                <a:srgbClr val="404040"/>
              </a:solidFill>
            </a:endParaRPr>
          </a:p>
          <a:p>
            <a:pPr marL="514350" indent="-514350">
              <a:lnSpc>
                <a:spcPct val="90000"/>
              </a:lnSpc>
              <a:buFont typeface="+mj-lt"/>
              <a:buAutoNum type="arabicPeriod"/>
            </a:pPr>
            <a:r>
              <a:rPr lang="en-CA" sz="2000" dirty="0">
                <a:solidFill>
                  <a:srgbClr val="404040"/>
                </a:solidFill>
              </a:rPr>
              <a:t>Indigenous peoples have the right to the conservation and protection of the environment and the productive capacity of their lands or territories and resources. States shall establish and implement assistance programmes for indigenous peoples for such conservation and protection, without discrimination. </a:t>
            </a:r>
          </a:p>
          <a:p>
            <a:pPr marL="514350" indent="-514350">
              <a:lnSpc>
                <a:spcPct val="90000"/>
              </a:lnSpc>
              <a:buFont typeface="+mj-lt"/>
              <a:buAutoNum type="arabicPeriod"/>
            </a:pPr>
            <a:r>
              <a:rPr lang="en-CA" sz="2000" dirty="0">
                <a:solidFill>
                  <a:srgbClr val="404040"/>
                </a:solidFill>
              </a:rPr>
              <a:t>States shall take effective measures to ensure that no storage or disposal of hazardous materials shall take place in the lands or territories of indigenous peoples without their free, prior and informed consent. </a:t>
            </a:r>
          </a:p>
          <a:p>
            <a:pPr marL="514350" indent="-514350">
              <a:lnSpc>
                <a:spcPct val="90000"/>
              </a:lnSpc>
              <a:buFont typeface="+mj-lt"/>
              <a:buAutoNum type="arabicPeriod"/>
            </a:pPr>
            <a:r>
              <a:rPr lang="en-CA" sz="2000" dirty="0">
                <a:solidFill>
                  <a:srgbClr val="404040"/>
                </a:solidFill>
              </a:rPr>
              <a:t>States shall also take effective measures to ensure, as needed, that programmes for monitoring, maintaining and restoring the health of indigenous peoples, as developed and implemented by the peoples affected by such materials, are duly implemented. </a:t>
            </a:r>
          </a:p>
        </p:txBody>
      </p:sp>
    </p:spTree>
    <p:extLst>
      <p:ext uri="{BB962C8B-B14F-4D97-AF65-F5344CB8AC3E}">
        <p14:creationId xmlns:p14="http://schemas.microsoft.com/office/powerpoint/2010/main" val="405700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885569-47EB-A64A-BC5D-DAE5EB2F7575}"/>
              </a:ext>
            </a:extLst>
          </p:cNvPr>
          <p:cNvSpPr>
            <a:spLocks noGrp="1"/>
          </p:cNvSpPr>
          <p:nvPr>
            <p:ph idx="1"/>
          </p:nvPr>
        </p:nvSpPr>
        <p:spPr>
          <a:xfrm>
            <a:off x="1458685" y="1491343"/>
            <a:ext cx="9318171" cy="3679175"/>
          </a:xfrm>
        </p:spPr>
        <p:txBody>
          <a:bodyPr>
            <a:normAutofit lnSpcReduction="10000"/>
          </a:bodyPr>
          <a:lstStyle/>
          <a:p>
            <a:pPr marL="0" indent="0">
              <a:lnSpc>
                <a:spcPct val="90000"/>
              </a:lnSpc>
              <a:buNone/>
            </a:pPr>
            <a:r>
              <a:rPr lang="en-CA" sz="2400" b="1" i="1" dirty="0">
                <a:solidFill>
                  <a:srgbClr val="404040"/>
                </a:solidFill>
              </a:rPr>
              <a:t>Article 31 (Cultural Heritage)</a:t>
            </a:r>
          </a:p>
          <a:p>
            <a:pPr marL="0" indent="0">
              <a:lnSpc>
                <a:spcPct val="90000"/>
              </a:lnSpc>
              <a:buNone/>
            </a:pPr>
            <a:endParaRPr lang="en-CA" sz="2400" b="1" dirty="0">
              <a:solidFill>
                <a:srgbClr val="404040"/>
              </a:solidFill>
            </a:endParaRPr>
          </a:p>
          <a:p>
            <a:pPr marL="514350" indent="-514350">
              <a:lnSpc>
                <a:spcPct val="90000"/>
              </a:lnSpc>
              <a:buFont typeface="+mj-lt"/>
              <a:buAutoNum type="arabicPeriod"/>
            </a:pPr>
            <a:r>
              <a:rPr lang="en-CA" sz="2000" dirty="0">
                <a:solidFill>
                  <a:srgbClr val="404040"/>
                </a:solidFill>
              </a:rPr>
              <a:t>Indigenous peoples have the right to maintain, control, protect and develop their cultural heritage, traditional knowledge and </a:t>
            </a:r>
            <a:r>
              <a:rPr lang="en-CA" sz="2000" dirty="0" err="1">
                <a:solidFill>
                  <a:srgbClr val="404040"/>
                </a:solidFill>
              </a:rPr>
              <a:t>tra</a:t>
            </a:r>
            <a:r>
              <a:rPr lang="en-CA" sz="2000" dirty="0">
                <a:solidFill>
                  <a:srgbClr val="404040"/>
                </a:solidFill>
              </a:rPr>
              <a:t>- </a:t>
            </a:r>
            <a:r>
              <a:rPr lang="en-CA" sz="2000" dirty="0" err="1">
                <a:solidFill>
                  <a:srgbClr val="404040"/>
                </a:solidFill>
              </a:rPr>
              <a:t>ditional</a:t>
            </a:r>
            <a:r>
              <a:rPr lang="en-CA" sz="2000" dirty="0">
                <a:solidFill>
                  <a:srgbClr val="404040"/>
                </a:solidFill>
              </a:rPr>
              <a:t> cultural expressions, as well as the manifestations of their sciences, technologies and cultures, including human and genetic resources, seeds, medicines, knowledge of the properties of fauna and flora, oral traditions, literatures, designs, sports and traditional games and visual and performing arts. They also have the right to maintain, control, protect and develop their intellectual property over such cultural heritage, traditional knowledge, and traditional cultural expressions. </a:t>
            </a:r>
          </a:p>
          <a:p>
            <a:pPr marL="514350" indent="-514350">
              <a:lnSpc>
                <a:spcPct val="90000"/>
              </a:lnSpc>
              <a:buFont typeface="+mj-lt"/>
              <a:buAutoNum type="arabicPeriod"/>
            </a:pPr>
            <a:r>
              <a:rPr lang="en-CA" sz="2000" dirty="0">
                <a:solidFill>
                  <a:srgbClr val="404040"/>
                </a:solidFill>
              </a:rPr>
              <a:t>In conjunction with indigenous peoples, States shall take effective measures to recognize and protect the exercise of these rights. </a:t>
            </a:r>
          </a:p>
          <a:p>
            <a:pPr marL="0" indent="0">
              <a:lnSpc>
                <a:spcPct val="90000"/>
              </a:lnSpc>
              <a:buNone/>
            </a:pPr>
            <a:endParaRPr lang="en-CA" sz="1700" dirty="0">
              <a:solidFill>
                <a:srgbClr val="404040"/>
              </a:solidFill>
            </a:endParaRPr>
          </a:p>
        </p:txBody>
      </p:sp>
    </p:spTree>
    <p:extLst>
      <p:ext uri="{BB962C8B-B14F-4D97-AF65-F5344CB8AC3E}">
        <p14:creationId xmlns:p14="http://schemas.microsoft.com/office/powerpoint/2010/main" val="162936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2EF79F-20F8-8D48-ADA7-00A1D2A0C822}"/>
              </a:ext>
            </a:extLst>
          </p:cNvPr>
          <p:cNvSpPr>
            <a:spLocks noGrp="1"/>
          </p:cNvSpPr>
          <p:nvPr>
            <p:ph type="title"/>
          </p:nvPr>
        </p:nvSpPr>
        <p:spPr>
          <a:xfrm>
            <a:off x="2231136" y="467418"/>
            <a:ext cx="7729728" cy="1188720"/>
          </a:xfrm>
          <a:solidFill>
            <a:srgbClr val="FFFFFF"/>
          </a:solidFill>
        </p:spPr>
        <p:txBody>
          <a:bodyPr vert="horz" lIns="91440" tIns="45720" rIns="91440" bIns="45720" rtlCol="0">
            <a:normAutofit/>
          </a:bodyPr>
          <a:lstStyle/>
          <a:p>
            <a:br>
              <a:rPr lang="en-US" sz="2600"/>
            </a:br>
            <a:r>
              <a:rPr lang="en-US" sz="2600"/>
              <a:t>NATIONHOOD</a:t>
            </a:r>
            <a:br>
              <a:rPr lang="en-US" sz="2600"/>
            </a:br>
            <a:endParaRPr lang="en-US" sz="2600" kern="1200">
              <a:latin typeface="+mj-lt"/>
              <a:ea typeface="+mj-ea"/>
              <a:cs typeface="+mj-cs"/>
            </a:endParaRPr>
          </a:p>
        </p:txBody>
      </p:sp>
      <p:sp>
        <p:nvSpPr>
          <p:cNvPr id="4" name="Content Placeholder 3">
            <a:extLst>
              <a:ext uri="{FF2B5EF4-FFF2-40B4-BE49-F238E27FC236}">
                <a16:creationId xmlns:a16="http://schemas.microsoft.com/office/drawing/2014/main" id="{F96DD78B-8F9B-514B-BDBC-C346680611B2}"/>
              </a:ext>
            </a:extLst>
          </p:cNvPr>
          <p:cNvSpPr>
            <a:spLocks noGrp="1"/>
          </p:cNvSpPr>
          <p:nvPr>
            <p:ph idx="1"/>
          </p:nvPr>
        </p:nvSpPr>
        <p:spPr>
          <a:xfrm>
            <a:off x="1706062" y="1954306"/>
            <a:ext cx="8779512" cy="3216212"/>
          </a:xfrm>
        </p:spPr>
        <p:txBody>
          <a:bodyPr>
            <a:noAutofit/>
          </a:bodyPr>
          <a:lstStyle/>
          <a:p>
            <a:pPr marL="0" indent="0">
              <a:buNone/>
            </a:pPr>
            <a:r>
              <a:rPr lang="en-US" sz="2400" dirty="0">
                <a:solidFill>
                  <a:srgbClr val="404040"/>
                </a:solidFill>
              </a:rPr>
              <a:t>UN Declaration Preambular Paragraphs…</a:t>
            </a:r>
          </a:p>
          <a:p>
            <a:r>
              <a:rPr lang="en-US" sz="2400" i="1" dirty="0">
                <a:solidFill>
                  <a:srgbClr val="404040"/>
                </a:solidFill>
              </a:rPr>
              <a:t>Considering that the rights affirmed in treaties, agreements and other constructive arrangements between States and indigenous peoples are, in some situations, matters of international concern, interest, responsibility and character</a:t>
            </a:r>
          </a:p>
          <a:p>
            <a:r>
              <a:rPr lang="en-US" sz="2400" i="1" dirty="0">
                <a:solidFill>
                  <a:srgbClr val="404040"/>
                </a:solidFill>
              </a:rPr>
              <a:t>Considering also that treaties, agreements and other constructive arrangements, and the relationship they represent, are the basis for a strengthened partnership between indigenous peoples and States</a:t>
            </a:r>
          </a:p>
        </p:txBody>
      </p:sp>
    </p:spTree>
    <p:extLst>
      <p:ext uri="{BB962C8B-B14F-4D97-AF65-F5344CB8AC3E}">
        <p14:creationId xmlns:p14="http://schemas.microsoft.com/office/powerpoint/2010/main" val="343803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67F5AE-41FC-184F-9D6E-E63DF92E9B55}"/>
              </a:ext>
            </a:extLst>
          </p:cNvPr>
          <p:cNvSpPr>
            <a:spLocks noGrp="1"/>
          </p:cNvSpPr>
          <p:nvPr>
            <p:ph idx="1"/>
          </p:nvPr>
        </p:nvSpPr>
        <p:spPr>
          <a:xfrm>
            <a:off x="1416424" y="1488141"/>
            <a:ext cx="9350188" cy="3917577"/>
          </a:xfrm>
        </p:spPr>
        <p:txBody>
          <a:bodyPr>
            <a:normAutofit/>
          </a:bodyPr>
          <a:lstStyle/>
          <a:p>
            <a:pPr marL="0" indent="0">
              <a:lnSpc>
                <a:spcPct val="90000"/>
              </a:lnSpc>
              <a:buNone/>
            </a:pPr>
            <a:r>
              <a:rPr lang="en-CA" sz="2400" b="1" i="1" dirty="0">
                <a:solidFill>
                  <a:srgbClr val="404040"/>
                </a:solidFill>
              </a:rPr>
              <a:t>Article 37 (Treaties and Agreements)</a:t>
            </a:r>
          </a:p>
          <a:p>
            <a:pPr marL="0" indent="0">
              <a:lnSpc>
                <a:spcPct val="90000"/>
              </a:lnSpc>
              <a:buNone/>
            </a:pPr>
            <a:endParaRPr lang="en-CA" b="1" dirty="0">
              <a:solidFill>
                <a:srgbClr val="404040"/>
              </a:solidFill>
            </a:endParaRPr>
          </a:p>
          <a:p>
            <a:pPr marL="514350" indent="-514350">
              <a:lnSpc>
                <a:spcPct val="90000"/>
              </a:lnSpc>
              <a:buFont typeface="+mj-lt"/>
              <a:buAutoNum type="arabicPeriod"/>
            </a:pPr>
            <a:r>
              <a:rPr lang="en-CA" sz="2000" dirty="0">
                <a:solidFill>
                  <a:srgbClr val="404040"/>
                </a:solidFill>
              </a:rPr>
              <a:t>Indigenous peoples have the right to the recognition, </a:t>
            </a:r>
            <a:r>
              <a:rPr lang="en-CA" sz="2000" dirty="0" err="1">
                <a:solidFill>
                  <a:srgbClr val="404040"/>
                </a:solidFill>
              </a:rPr>
              <a:t>observ</a:t>
            </a:r>
            <a:r>
              <a:rPr lang="en-CA" sz="2000" dirty="0">
                <a:solidFill>
                  <a:srgbClr val="404040"/>
                </a:solidFill>
              </a:rPr>
              <a:t>- </a:t>
            </a:r>
            <a:r>
              <a:rPr lang="en-CA" sz="2000" dirty="0" err="1">
                <a:solidFill>
                  <a:srgbClr val="404040"/>
                </a:solidFill>
              </a:rPr>
              <a:t>ance</a:t>
            </a:r>
            <a:r>
              <a:rPr lang="en-CA" sz="2000" dirty="0">
                <a:solidFill>
                  <a:srgbClr val="404040"/>
                </a:solidFill>
              </a:rPr>
              <a:t> and enforcement of treaties, agreements and other constructive arrangements concluded with States or their successors and to have States honour and respect such treaties, agreements and other constructive arrangements. </a:t>
            </a:r>
          </a:p>
          <a:p>
            <a:pPr marL="514350" indent="-514350">
              <a:lnSpc>
                <a:spcPct val="90000"/>
              </a:lnSpc>
              <a:buFont typeface="+mj-lt"/>
              <a:buAutoNum type="arabicPeriod"/>
            </a:pPr>
            <a:r>
              <a:rPr lang="en-CA" sz="2000" dirty="0">
                <a:solidFill>
                  <a:srgbClr val="404040"/>
                </a:solidFill>
              </a:rPr>
              <a:t>Nothing in this Declaration may be interpreted as diminishing or eliminating the rights of indigenous peoples contained in treaties, agreements and other constructive arrangements. </a:t>
            </a:r>
          </a:p>
          <a:p>
            <a:pPr marL="0" indent="0">
              <a:lnSpc>
                <a:spcPct val="90000"/>
              </a:lnSpc>
              <a:buNone/>
            </a:pPr>
            <a:endParaRPr lang="en-US" dirty="0">
              <a:solidFill>
                <a:srgbClr val="404040"/>
              </a:solidFill>
            </a:endParaRPr>
          </a:p>
        </p:txBody>
      </p:sp>
    </p:spTree>
    <p:extLst>
      <p:ext uri="{BB962C8B-B14F-4D97-AF65-F5344CB8AC3E}">
        <p14:creationId xmlns:p14="http://schemas.microsoft.com/office/powerpoint/2010/main" val="2817461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29768-8679-6C49-8E61-4ED08ED68301}"/>
              </a:ext>
            </a:extLst>
          </p:cNvPr>
          <p:cNvSpPr>
            <a:spLocks noGrp="1"/>
          </p:cNvSpPr>
          <p:nvPr>
            <p:ph type="title"/>
          </p:nvPr>
        </p:nvSpPr>
        <p:spPr>
          <a:xfrm>
            <a:off x="2230954" y="215544"/>
            <a:ext cx="7729728" cy="1188720"/>
          </a:xfrm>
          <a:solidFill>
            <a:srgbClr val="FFFFFF"/>
          </a:solidFill>
        </p:spPr>
        <p:txBody>
          <a:bodyPr>
            <a:normAutofit/>
          </a:bodyPr>
          <a:lstStyle/>
          <a:p>
            <a:r>
              <a:rPr lang="en-US" b="1" dirty="0"/>
              <a:t>Political and Economic Rights</a:t>
            </a:r>
          </a:p>
        </p:txBody>
      </p:sp>
      <p:sp>
        <p:nvSpPr>
          <p:cNvPr id="3" name="Content Placeholder 2">
            <a:extLst>
              <a:ext uri="{FF2B5EF4-FFF2-40B4-BE49-F238E27FC236}">
                <a16:creationId xmlns:a16="http://schemas.microsoft.com/office/drawing/2014/main" id="{C718F93D-9053-2D48-A136-E0877F363365}"/>
              </a:ext>
            </a:extLst>
          </p:cNvPr>
          <p:cNvSpPr>
            <a:spLocks noGrp="1"/>
          </p:cNvSpPr>
          <p:nvPr>
            <p:ph idx="1"/>
          </p:nvPr>
        </p:nvSpPr>
        <p:spPr>
          <a:xfrm>
            <a:off x="1491343" y="1843589"/>
            <a:ext cx="9231086" cy="3610153"/>
          </a:xfrm>
        </p:spPr>
        <p:txBody>
          <a:bodyPr>
            <a:normAutofit lnSpcReduction="10000"/>
          </a:bodyPr>
          <a:lstStyle/>
          <a:p>
            <a:pPr marL="0" indent="0">
              <a:buNone/>
            </a:pPr>
            <a:r>
              <a:rPr lang="en-CA" sz="2400" b="1" i="1" dirty="0">
                <a:solidFill>
                  <a:srgbClr val="404040"/>
                </a:solidFill>
              </a:rPr>
              <a:t>Article 18 (Decision-Making)</a:t>
            </a:r>
            <a:endParaRPr lang="en-CA" sz="2400" b="1" dirty="0">
              <a:solidFill>
                <a:srgbClr val="404040"/>
              </a:solidFill>
            </a:endParaRPr>
          </a:p>
          <a:p>
            <a:pPr marL="0" indent="0">
              <a:buNone/>
            </a:pPr>
            <a:r>
              <a:rPr lang="en-CA" sz="2000" dirty="0">
                <a:solidFill>
                  <a:srgbClr val="404040"/>
                </a:solidFill>
              </a:rPr>
              <a:t>Indigenous peoples have the right to participate in decision-making in matters which would affect their rights, through representatives chosen by themselves in accordance with their own procedures, as well as to maintain and develop their own indigenous decision- making institutions. </a:t>
            </a:r>
          </a:p>
          <a:p>
            <a:pPr marL="0" indent="0">
              <a:buNone/>
            </a:pPr>
            <a:r>
              <a:rPr lang="en-CA" sz="2400" b="1" i="1" dirty="0">
                <a:solidFill>
                  <a:srgbClr val="404040"/>
                </a:solidFill>
              </a:rPr>
              <a:t>Article 19 (Political Partnership)</a:t>
            </a:r>
            <a:endParaRPr lang="en-CA" sz="2400" b="1" dirty="0">
              <a:solidFill>
                <a:srgbClr val="404040"/>
              </a:solidFill>
            </a:endParaRPr>
          </a:p>
          <a:p>
            <a:pPr marL="0" indent="0">
              <a:buNone/>
            </a:pPr>
            <a:r>
              <a:rPr lang="en-CA" sz="2000" dirty="0">
                <a:solidFill>
                  <a:srgbClr val="404040"/>
                </a:solidFill>
              </a:rPr>
              <a:t>States shall consult and cooperate in good faith with the indigenous peoples concerned through their own representative institutions in order to obtain their free, prior and informed consent before adopting and implementing legislative or administrative measures that may affect them. </a:t>
            </a:r>
          </a:p>
          <a:p>
            <a:pPr marL="0" indent="0">
              <a:buNone/>
            </a:pPr>
            <a:endParaRPr lang="en-US" sz="1700" dirty="0">
              <a:solidFill>
                <a:srgbClr val="404040"/>
              </a:solidFill>
            </a:endParaRPr>
          </a:p>
        </p:txBody>
      </p:sp>
    </p:spTree>
    <p:extLst>
      <p:ext uri="{BB962C8B-B14F-4D97-AF65-F5344CB8AC3E}">
        <p14:creationId xmlns:p14="http://schemas.microsoft.com/office/powerpoint/2010/main" val="2578440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679993-DB74-8A42-927F-E0DA793BA93D}"/>
              </a:ext>
            </a:extLst>
          </p:cNvPr>
          <p:cNvSpPr>
            <a:spLocks noGrp="1"/>
          </p:cNvSpPr>
          <p:nvPr>
            <p:ph idx="1"/>
          </p:nvPr>
        </p:nvSpPr>
        <p:spPr>
          <a:xfrm>
            <a:off x="1415143" y="1502230"/>
            <a:ext cx="9361714" cy="3864232"/>
          </a:xfrm>
        </p:spPr>
        <p:txBody>
          <a:bodyPr>
            <a:normAutofit/>
          </a:bodyPr>
          <a:lstStyle/>
          <a:p>
            <a:pPr marL="0" indent="0">
              <a:buNone/>
            </a:pPr>
            <a:r>
              <a:rPr lang="en-CA" sz="2400" b="1" i="1" dirty="0">
                <a:solidFill>
                  <a:srgbClr val="404040"/>
                </a:solidFill>
              </a:rPr>
              <a:t>Article 21 (Special Measures)</a:t>
            </a:r>
            <a:endParaRPr lang="en-CA" sz="2400" b="1" dirty="0">
              <a:solidFill>
                <a:srgbClr val="404040"/>
              </a:solidFill>
            </a:endParaRPr>
          </a:p>
          <a:p>
            <a:pPr marL="514350" indent="-514350">
              <a:buFont typeface="+mj-lt"/>
              <a:buAutoNum type="arabicPeriod"/>
            </a:pPr>
            <a:r>
              <a:rPr lang="en-CA" sz="2000" dirty="0">
                <a:solidFill>
                  <a:srgbClr val="404040"/>
                </a:solidFill>
              </a:rPr>
              <a:t>Indigenous peoples have the right, without discrimination, to the improvement of their economic and social conditions, including, inter alia, in the areas of education, employment, vocational training and retraining, housing, sanitation, health and social security. </a:t>
            </a:r>
          </a:p>
          <a:p>
            <a:pPr marL="514350" indent="-514350">
              <a:buFont typeface="+mj-lt"/>
              <a:buAutoNum type="arabicPeriod"/>
            </a:pPr>
            <a:r>
              <a:rPr lang="en-CA" sz="2000" dirty="0">
                <a:solidFill>
                  <a:srgbClr val="404040"/>
                </a:solidFill>
              </a:rPr>
              <a:t>States shall take effective measures and, where appropriate, </a:t>
            </a:r>
            <a:r>
              <a:rPr lang="en-CA" sz="2000" dirty="0" err="1">
                <a:solidFill>
                  <a:srgbClr val="404040"/>
                </a:solidFill>
              </a:rPr>
              <a:t>spe</a:t>
            </a:r>
            <a:r>
              <a:rPr lang="en-CA" sz="2000" dirty="0">
                <a:solidFill>
                  <a:srgbClr val="404040"/>
                </a:solidFill>
              </a:rPr>
              <a:t>- </a:t>
            </a:r>
            <a:r>
              <a:rPr lang="en-CA" sz="2000" dirty="0" err="1">
                <a:solidFill>
                  <a:srgbClr val="404040"/>
                </a:solidFill>
              </a:rPr>
              <a:t>cial</a:t>
            </a:r>
            <a:r>
              <a:rPr lang="en-CA" sz="2000" dirty="0">
                <a:solidFill>
                  <a:srgbClr val="404040"/>
                </a:solidFill>
              </a:rPr>
              <a:t> measures to ensure continuing improvement of their economic and social conditions. Particular attention shall be paid to the rights and special needs of indigenous elders, women, youth, children and persons with disabilities. </a:t>
            </a:r>
          </a:p>
          <a:p>
            <a:pPr marL="0" indent="0">
              <a:buNone/>
            </a:pPr>
            <a:endParaRPr lang="en-US" dirty="0">
              <a:solidFill>
                <a:srgbClr val="404040"/>
              </a:solidFill>
            </a:endParaRPr>
          </a:p>
        </p:txBody>
      </p:sp>
    </p:spTree>
    <p:extLst>
      <p:ext uri="{BB962C8B-B14F-4D97-AF65-F5344CB8AC3E}">
        <p14:creationId xmlns:p14="http://schemas.microsoft.com/office/powerpoint/2010/main" val="559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1000">
              <a:schemeClr val="accent6">
                <a:lumMod val="60000"/>
                <a:lumOff val="40000"/>
              </a:schemeClr>
            </a:gs>
            <a:gs pos="8000">
              <a:schemeClr val="accent6">
                <a:lumMod val="60000"/>
                <a:lumOff val="40000"/>
              </a:schemeClr>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D73EA-431B-1D46-8B1F-298CFAF336FC}"/>
              </a:ext>
            </a:extLst>
          </p:cNvPr>
          <p:cNvSpPr>
            <a:spLocks noGrp="1"/>
          </p:cNvSpPr>
          <p:nvPr>
            <p:ph type="title"/>
          </p:nvPr>
        </p:nvSpPr>
        <p: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txBody>
          <a:bodyPr/>
          <a:lstStyle/>
          <a:p>
            <a:pPr algn="ctr"/>
            <a:r>
              <a:rPr lang="en-US" dirty="0"/>
              <a:t>OUTLINE</a:t>
            </a:r>
          </a:p>
        </p:txBody>
      </p:sp>
      <p:sp>
        <p:nvSpPr>
          <p:cNvPr id="3" name="Content Placeholder 2">
            <a:extLst>
              <a:ext uri="{FF2B5EF4-FFF2-40B4-BE49-F238E27FC236}">
                <a16:creationId xmlns:a16="http://schemas.microsoft.com/office/drawing/2014/main" id="{55742E59-CD61-E145-9C79-BE03CA84B5BC}"/>
              </a:ext>
            </a:extLst>
          </p:cNvPr>
          <p:cNvSpPr>
            <a:spLocks noGrp="1"/>
          </p:cNvSpPr>
          <p:nvPr>
            <p:ph idx="1"/>
          </p:nvPr>
        </p:nvSpPr>
        <p:spPr/>
        <p:txBody>
          <a:bodyPr/>
          <a:lstStyle/>
          <a:p>
            <a:r>
              <a:rPr lang="en-US" dirty="0"/>
              <a:t>Background:  The early days….</a:t>
            </a:r>
          </a:p>
          <a:p>
            <a:r>
              <a:rPr lang="en-US" dirty="0"/>
              <a:t>Lands, Territories and Resources</a:t>
            </a:r>
          </a:p>
          <a:p>
            <a:r>
              <a:rPr lang="en-US" dirty="0"/>
              <a:t>Political and Economic Rights</a:t>
            </a:r>
          </a:p>
          <a:p>
            <a:r>
              <a:rPr lang="en-US" dirty="0"/>
              <a:t>Articles on Education</a:t>
            </a:r>
          </a:p>
          <a:p>
            <a:r>
              <a:rPr lang="en-US" dirty="0"/>
              <a:t>Steps to Implementation</a:t>
            </a:r>
          </a:p>
          <a:p>
            <a:r>
              <a:rPr lang="en-US" dirty="0"/>
              <a:t>Nationhood</a:t>
            </a:r>
          </a:p>
        </p:txBody>
      </p:sp>
    </p:spTree>
    <p:extLst>
      <p:ext uri="{BB962C8B-B14F-4D97-AF65-F5344CB8AC3E}">
        <p14:creationId xmlns:p14="http://schemas.microsoft.com/office/powerpoint/2010/main" val="233014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D356A6-04B1-B548-A7F8-36CDBCB6B06E}"/>
              </a:ext>
            </a:extLst>
          </p:cNvPr>
          <p:cNvSpPr>
            <a:spLocks noGrp="1"/>
          </p:cNvSpPr>
          <p:nvPr>
            <p:ph idx="1"/>
          </p:nvPr>
        </p:nvSpPr>
        <p:spPr>
          <a:xfrm>
            <a:off x="1420585" y="1447800"/>
            <a:ext cx="9350829" cy="4071257"/>
          </a:xfrm>
        </p:spPr>
        <p:txBody>
          <a:bodyPr>
            <a:normAutofit lnSpcReduction="10000"/>
          </a:bodyPr>
          <a:lstStyle/>
          <a:p>
            <a:pPr marL="0" indent="0">
              <a:lnSpc>
                <a:spcPct val="90000"/>
              </a:lnSpc>
              <a:buNone/>
            </a:pPr>
            <a:r>
              <a:rPr lang="en-CA" sz="2400" b="1" i="1" dirty="0">
                <a:solidFill>
                  <a:srgbClr val="404040"/>
                </a:solidFill>
              </a:rPr>
              <a:t>Article 22 (Recognition of Special Needs)</a:t>
            </a:r>
            <a:endParaRPr lang="en-CA" sz="2400" b="1" dirty="0">
              <a:solidFill>
                <a:srgbClr val="404040"/>
              </a:solidFill>
            </a:endParaRPr>
          </a:p>
          <a:p>
            <a:pPr marL="514350" indent="-514350">
              <a:lnSpc>
                <a:spcPct val="90000"/>
              </a:lnSpc>
              <a:buFont typeface="+mj-lt"/>
              <a:buAutoNum type="arabicPeriod"/>
            </a:pPr>
            <a:r>
              <a:rPr lang="en-CA" sz="2000" dirty="0">
                <a:solidFill>
                  <a:srgbClr val="404040"/>
                </a:solidFill>
              </a:rPr>
              <a:t>Particular attention shall be paid to the rights and special needs of indigenous elders, women, youth, children and persons with dis- abilities in the implementation of this Declaration. </a:t>
            </a:r>
          </a:p>
          <a:p>
            <a:pPr marL="514350" indent="-514350">
              <a:lnSpc>
                <a:spcPct val="90000"/>
              </a:lnSpc>
              <a:buFont typeface="+mj-lt"/>
              <a:buAutoNum type="arabicPeriod"/>
            </a:pPr>
            <a:r>
              <a:rPr lang="en-CA" sz="2000" dirty="0">
                <a:solidFill>
                  <a:srgbClr val="404040"/>
                </a:solidFill>
              </a:rPr>
              <a:t>States shall take measures, in conjunction with indigenous peoples, to ensure that indigenous women and children enjoy the full protection and guarantees against all forms of violence and discrimination. </a:t>
            </a:r>
          </a:p>
          <a:p>
            <a:pPr marL="0" indent="0">
              <a:lnSpc>
                <a:spcPct val="90000"/>
              </a:lnSpc>
              <a:buNone/>
            </a:pPr>
            <a:r>
              <a:rPr lang="en-CA" sz="2400" b="1" i="1" dirty="0">
                <a:solidFill>
                  <a:srgbClr val="404040"/>
                </a:solidFill>
              </a:rPr>
              <a:t>Article 23 (Self-Development)</a:t>
            </a:r>
            <a:endParaRPr lang="en-CA" sz="2400" b="1" dirty="0">
              <a:solidFill>
                <a:srgbClr val="404040"/>
              </a:solidFill>
            </a:endParaRPr>
          </a:p>
          <a:p>
            <a:pPr marL="0" indent="0">
              <a:lnSpc>
                <a:spcPct val="90000"/>
              </a:lnSpc>
              <a:buNone/>
            </a:pPr>
            <a:r>
              <a:rPr lang="en-CA" sz="2000" dirty="0">
                <a:solidFill>
                  <a:srgbClr val="404040"/>
                </a:solidFill>
              </a:rPr>
              <a:t>Indigenous peoples have the right to determine and develop priorities and strategies for exercising their right to development. In particular, indigenous peoples have the right to be actively involved in developing and determining health, housing and other economic and social programmes affecting them and, as far as possible, to administer such programmes through their own institutions. </a:t>
            </a:r>
          </a:p>
        </p:txBody>
      </p:sp>
    </p:spTree>
    <p:extLst>
      <p:ext uri="{BB962C8B-B14F-4D97-AF65-F5344CB8AC3E}">
        <p14:creationId xmlns:p14="http://schemas.microsoft.com/office/powerpoint/2010/main" val="2880317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0A0EE8-79C0-0A47-9D16-9024BAB5899F}"/>
              </a:ext>
            </a:extLst>
          </p:cNvPr>
          <p:cNvSpPr>
            <a:spLocks noGrp="1"/>
          </p:cNvSpPr>
          <p:nvPr>
            <p:ph idx="1"/>
          </p:nvPr>
        </p:nvSpPr>
        <p:spPr>
          <a:xfrm>
            <a:off x="1470212" y="1676400"/>
            <a:ext cx="9224682" cy="3494118"/>
          </a:xfrm>
        </p:spPr>
        <p:txBody>
          <a:bodyPr>
            <a:normAutofit fontScale="92500" lnSpcReduction="10000"/>
          </a:bodyPr>
          <a:lstStyle/>
          <a:p>
            <a:pPr marL="0" indent="0">
              <a:lnSpc>
                <a:spcPct val="90000"/>
              </a:lnSpc>
              <a:buNone/>
            </a:pPr>
            <a:r>
              <a:rPr lang="en-CA" sz="2400" b="1" i="1" dirty="0">
                <a:solidFill>
                  <a:srgbClr val="404040"/>
                </a:solidFill>
              </a:rPr>
              <a:t>Article 32 (Free, Prior and Informed Consent)</a:t>
            </a:r>
          </a:p>
          <a:p>
            <a:pPr marL="0" indent="0">
              <a:lnSpc>
                <a:spcPct val="90000"/>
              </a:lnSpc>
              <a:buNone/>
            </a:pPr>
            <a:endParaRPr lang="en-CA" sz="1500" b="1" dirty="0">
              <a:solidFill>
                <a:srgbClr val="404040"/>
              </a:solidFill>
            </a:endParaRPr>
          </a:p>
          <a:p>
            <a:pPr marL="514350" indent="-514350">
              <a:lnSpc>
                <a:spcPct val="90000"/>
              </a:lnSpc>
              <a:buFont typeface="+mj-lt"/>
              <a:buAutoNum type="arabicPeriod"/>
            </a:pPr>
            <a:r>
              <a:rPr lang="en-CA" sz="2000" dirty="0">
                <a:solidFill>
                  <a:srgbClr val="404040"/>
                </a:solidFill>
              </a:rPr>
              <a:t>Indigenous peoples have the right to determine and develop priorities and strategies for the development or use of their lands or territories and other resources. </a:t>
            </a:r>
          </a:p>
          <a:p>
            <a:pPr marL="514350" indent="-514350">
              <a:lnSpc>
                <a:spcPct val="90000"/>
              </a:lnSpc>
              <a:buFont typeface="+mj-lt"/>
              <a:buAutoNum type="arabicPeriod"/>
            </a:pPr>
            <a:r>
              <a:rPr lang="en-CA" sz="2000" dirty="0">
                <a:solidFill>
                  <a:srgbClr val="404040"/>
                </a:solidFill>
              </a:rPr>
              <a:t>States shall consult and cooperate in good faith with the indigenous peoples concerned through their own representative institutions in order to obtain their free and informed consent prior to the approval of any project affecting their lands or territories and other resources, particularly in connection with the development, utilization or exploitation of mineral, water or other resources. </a:t>
            </a:r>
          </a:p>
          <a:p>
            <a:pPr marL="514350" indent="-514350">
              <a:lnSpc>
                <a:spcPct val="90000"/>
              </a:lnSpc>
              <a:buFont typeface="+mj-lt"/>
              <a:buAutoNum type="arabicPeriod"/>
            </a:pPr>
            <a:r>
              <a:rPr lang="en-CA" sz="2000" dirty="0">
                <a:solidFill>
                  <a:srgbClr val="404040"/>
                </a:solidFill>
              </a:rPr>
              <a:t>States shall provide effective mechanisms for just and fair redress for any such activities, and appropriate measures shall be taken to mitigate adverse environmental, economic, social, cultural or spiritual impact. </a:t>
            </a:r>
          </a:p>
          <a:p>
            <a:pPr marL="0" indent="0">
              <a:lnSpc>
                <a:spcPct val="90000"/>
              </a:lnSpc>
              <a:buNone/>
            </a:pPr>
            <a:endParaRPr lang="en-US" sz="1500" dirty="0">
              <a:solidFill>
                <a:srgbClr val="404040"/>
              </a:solidFill>
            </a:endParaRPr>
          </a:p>
        </p:txBody>
      </p:sp>
    </p:spTree>
    <p:extLst>
      <p:ext uri="{BB962C8B-B14F-4D97-AF65-F5344CB8AC3E}">
        <p14:creationId xmlns:p14="http://schemas.microsoft.com/office/powerpoint/2010/main" val="378151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360C0-BD7C-A441-87E4-49E5F576BCDD}"/>
              </a:ext>
            </a:extLst>
          </p:cNvPr>
          <p:cNvSpPr>
            <a:spLocks noGrp="1"/>
          </p:cNvSpPr>
          <p:nvPr>
            <p:ph type="title"/>
          </p:nvPr>
        </p:nvSpPr>
        <p:spPr>
          <a:xfrm>
            <a:off x="2230954" y="197670"/>
            <a:ext cx="7729728" cy="1188720"/>
          </a:xfrm>
          <a:solidFill>
            <a:srgbClr val="FFFFFF"/>
          </a:solidFill>
        </p:spPr>
        <p:txBody>
          <a:bodyPr>
            <a:normAutofit/>
          </a:bodyPr>
          <a:lstStyle/>
          <a:p>
            <a:r>
              <a:rPr lang="en-US" dirty="0"/>
              <a:t>Articles on education</a:t>
            </a:r>
          </a:p>
        </p:txBody>
      </p:sp>
      <p:sp>
        <p:nvSpPr>
          <p:cNvPr id="3" name="Content Placeholder 2">
            <a:extLst>
              <a:ext uri="{FF2B5EF4-FFF2-40B4-BE49-F238E27FC236}">
                <a16:creationId xmlns:a16="http://schemas.microsoft.com/office/drawing/2014/main" id="{C3C43E22-FF21-594F-BE89-2D0253638413}"/>
              </a:ext>
            </a:extLst>
          </p:cNvPr>
          <p:cNvSpPr>
            <a:spLocks noGrp="1"/>
          </p:cNvSpPr>
          <p:nvPr>
            <p:ph idx="1"/>
          </p:nvPr>
        </p:nvSpPr>
        <p:spPr>
          <a:xfrm>
            <a:off x="1436914" y="1573841"/>
            <a:ext cx="9274630" cy="3869015"/>
          </a:xfrm>
        </p:spPr>
        <p:txBody>
          <a:bodyPr>
            <a:normAutofit/>
          </a:bodyPr>
          <a:lstStyle/>
          <a:p>
            <a:pPr marL="0" indent="0">
              <a:buNone/>
            </a:pPr>
            <a:r>
              <a:rPr lang="en-US" sz="2600" b="1" dirty="0">
                <a:solidFill>
                  <a:srgbClr val="404040"/>
                </a:solidFill>
              </a:rPr>
              <a:t>Article 12 (Spiritual and Religious Traditions)</a:t>
            </a:r>
          </a:p>
          <a:p>
            <a:pPr marL="342900" indent="-342900">
              <a:buAutoNum type="arabicPeriod"/>
            </a:pPr>
            <a:r>
              <a:rPr lang="en-US" sz="2000" dirty="0">
                <a:solidFill>
                  <a:srgbClr val="404040"/>
                </a:solidFill>
              </a:rPr>
              <a:t>Indigenous peoples have the right to manifest, </a:t>
            </a:r>
            <a:r>
              <a:rPr lang="en-US" sz="2000" dirty="0" err="1">
                <a:solidFill>
                  <a:srgbClr val="404040"/>
                </a:solidFill>
              </a:rPr>
              <a:t>practise</a:t>
            </a:r>
            <a:r>
              <a:rPr lang="en-US" sz="2000" dirty="0">
                <a:solidFill>
                  <a:srgbClr val="404040"/>
                </a:solidFill>
              </a:rPr>
              <a:t>, develop and teach their spiritual and religious traditions, customs and ceremonies; the right to maintain, protect, and have access in privacy to their religious and cultural sites; the right to the use and control of their ceremonial objects; and the right to the repatriation of their human remains.</a:t>
            </a:r>
          </a:p>
          <a:p>
            <a:pPr marL="342900" indent="-342900">
              <a:buAutoNum type="arabicPeriod"/>
            </a:pPr>
            <a:r>
              <a:rPr lang="en-US" sz="2000" dirty="0">
                <a:solidFill>
                  <a:srgbClr val="404040"/>
                </a:solidFill>
              </a:rPr>
              <a:t>States shall seek to enable the access and/or repatriation of ceremonial objects and human remains in their possession through fair, transparent and effective mechanisms developed in conjunction with indigenous peoples concerned.</a:t>
            </a:r>
          </a:p>
        </p:txBody>
      </p:sp>
    </p:spTree>
    <p:extLst>
      <p:ext uri="{BB962C8B-B14F-4D97-AF65-F5344CB8AC3E}">
        <p14:creationId xmlns:p14="http://schemas.microsoft.com/office/powerpoint/2010/main" val="270021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360C0-BD7C-A441-87E4-49E5F576BCDD}"/>
              </a:ext>
            </a:extLst>
          </p:cNvPr>
          <p:cNvSpPr>
            <a:spLocks noGrp="1"/>
          </p:cNvSpPr>
          <p:nvPr>
            <p:ph type="title"/>
          </p:nvPr>
        </p:nvSpPr>
        <p:spPr>
          <a:xfrm>
            <a:off x="2231136" y="467418"/>
            <a:ext cx="7729728" cy="1188720"/>
          </a:xfrm>
          <a:solidFill>
            <a:srgbClr val="FFFFFF"/>
          </a:solidFill>
        </p:spPr>
        <p:txBody>
          <a:bodyPr>
            <a:normAutofit/>
          </a:bodyPr>
          <a:lstStyle/>
          <a:p>
            <a:r>
              <a:rPr lang="en-US" dirty="0"/>
              <a:t>Articles on education</a:t>
            </a:r>
          </a:p>
        </p:txBody>
      </p:sp>
      <p:sp>
        <p:nvSpPr>
          <p:cNvPr id="3" name="Content Placeholder 2">
            <a:extLst>
              <a:ext uri="{FF2B5EF4-FFF2-40B4-BE49-F238E27FC236}">
                <a16:creationId xmlns:a16="http://schemas.microsoft.com/office/drawing/2014/main" id="{C3C43E22-FF21-594F-BE89-2D0253638413}"/>
              </a:ext>
            </a:extLst>
          </p:cNvPr>
          <p:cNvSpPr>
            <a:spLocks noGrp="1"/>
          </p:cNvSpPr>
          <p:nvPr>
            <p:ph idx="1"/>
          </p:nvPr>
        </p:nvSpPr>
        <p:spPr>
          <a:xfrm>
            <a:off x="1469571" y="1843589"/>
            <a:ext cx="9220200" cy="3544839"/>
          </a:xfrm>
        </p:spPr>
        <p:txBody>
          <a:bodyPr>
            <a:normAutofit/>
          </a:bodyPr>
          <a:lstStyle/>
          <a:p>
            <a:pPr marL="0" indent="0">
              <a:buNone/>
            </a:pPr>
            <a:r>
              <a:rPr lang="en-US" sz="2800" b="1" dirty="0">
                <a:solidFill>
                  <a:srgbClr val="404040"/>
                </a:solidFill>
              </a:rPr>
              <a:t>Article 13 (Language)</a:t>
            </a:r>
          </a:p>
          <a:p>
            <a:pPr marL="342900" indent="-342900">
              <a:buFont typeface="+mj-lt"/>
              <a:buAutoNum type="arabicPeriod"/>
            </a:pPr>
            <a:r>
              <a:rPr lang="en-US" b="1" dirty="0">
                <a:solidFill>
                  <a:srgbClr val="404040"/>
                </a:solidFill>
              </a:rPr>
              <a:t>Indigenous peoples have the right to revitalize, use, develop and transmit to future generations their histories, languages, oral traditions, philosophies, writing systems and literatures, and to designate and retain their own names for communities, places and persons.</a:t>
            </a:r>
          </a:p>
          <a:p>
            <a:pPr marL="342900" indent="-342900">
              <a:buFont typeface="+mj-lt"/>
              <a:buAutoNum type="arabicPeriod"/>
            </a:pPr>
            <a:r>
              <a:rPr lang="en-US" b="1" dirty="0">
                <a:solidFill>
                  <a:srgbClr val="404040"/>
                </a:solidFill>
              </a:rPr>
              <a:t>States shall take effective measures to ensure that this right is protected and also to ensure that indigenous peoples can understand and be understood in political, legal and administrative proceedings, where necessary through the provision of interpretation or by other appropriate means.</a:t>
            </a:r>
            <a:endParaRPr lang="en-US" dirty="0">
              <a:solidFill>
                <a:srgbClr val="404040"/>
              </a:solidFill>
            </a:endParaRPr>
          </a:p>
        </p:txBody>
      </p:sp>
    </p:spTree>
    <p:extLst>
      <p:ext uri="{BB962C8B-B14F-4D97-AF65-F5344CB8AC3E}">
        <p14:creationId xmlns:p14="http://schemas.microsoft.com/office/powerpoint/2010/main" val="108928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360C0-BD7C-A441-87E4-49E5F576BCDD}"/>
              </a:ext>
            </a:extLst>
          </p:cNvPr>
          <p:cNvSpPr>
            <a:spLocks noGrp="1"/>
          </p:cNvSpPr>
          <p:nvPr>
            <p:ph type="title"/>
          </p:nvPr>
        </p:nvSpPr>
        <p:spPr>
          <a:xfrm>
            <a:off x="2231136" y="467418"/>
            <a:ext cx="7729728" cy="1188720"/>
          </a:xfrm>
          <a:solidFill>
            <a:srgbClr val="FFFFFF"/>
          </a:solidFill>
        </p:spPr>
        <p:txBody>
          <a:bodyPr>
            <a:normAutofit/>
          </a:bodyPr>
          <a:lstStyle/>
          <a:p>
            <a:r>
              <a:rPr lang="en-US" dirty="0"/>
              <a:t>Articles on education</a:t>
            </a:r>
          </a:p>
        </p:txBody>
      </p:sp>
      <p:sp>
        <p:nvSpPr>
          <p:cNvPr id="3" name="Content Placeholder 2">
            <a:extLst>
              <a:ext uri="{FF2B5EF4-FFF2-40B4-BE49-F238E27FC236}">
                <a16:creationId xmlns:a16="http://schemas.microsoft.com/office/drawing/2014/main" id="{C3C43E22-FF21-594F-BE89-2D0253638413}"/>
              </a:ext>
            </a:extLst>
          </p:cNvPr>
          <p:cNvSpPr>
            <a:spLocks noGrp="1"/>
          </p:cNvSpPr>
          <p:nvPr>
            <p:ph idx="1"/>
          </p:nvPr>
        </p:nvSpPr>
        <p:spPr>
          <a:xfrm>
            <a:off x="1436913" y="1843590"/>
            <a:ext cx="9339943" cy="3642810"/>
          </a:xfrm>
        </p:spPr>
        <p:txBody>
          <a:bodyPr>
            <a:normAutofit fontScale="77500" lnSpcReduction="20000"/>
          </a:bodyPr>
          <a:lstStyle/>
          <a:p>
            <a:pPr marL="0" indent="0">
              <a:buNone/>
            </a:pPr>
            <a:r>
              <a:rPr lang="en-US" sz="2600" b="1" dirty="0">
                <a:solidFill>
                  <a:srgbClr val="404040"/>
                </a:solidFill>
              </a:rPr>
              <a:t>Article 14 (Education)</a:t>
            </a:r>
          </a:p>
          <a:p>
            <a:pPr marL="342900" indent="-342900">
              <a:buFont typeface="+mj-lt"/>
              <a:buAutoNum type="arabicPeriod"/>
            </a:pPr>
            <a:r>
              <a:rPr lang="en-US" sz="2600" b="1" dirty="0">
                <a:solidFill>
                  <a:srgbClr val="404040"/>
                </a:solidFill>
              </a:rPr>
              <a:t>Indigenous peoples have the right to establish and control their educational systems and institutions providing education in their own languages, in a manner appropriate to their cultural methods of teaching and learning.</a:t>
            </a:r>
          </a:p>
          <a:p>
            <a:pPr marL="514350" indent="-514350">
              <a:buFont typeface="+mj-lt"/>
              <a:buAutoNum type="arabicPeriod"/>
            </a:pPr>
            <a:r>
              <a:rPr lang="en-US" sz="2600" b="1" dirty="0">
                <a:solidFill>
                  <a:srgbClr val="404040"/>
                </a:solidFill>
              </a:rPr>
              <a:t>Indigenous individuals, particularly children, have the right to all levels and forms of education of the State without discrimination.</a:t>
            </a:r>
          </a:p>
          <a:p>
            <a:pPr marL="514350" indent="-514350">
              <a:buFont typeface="+mj-lt"/>
              <a:buAutoNum type="arabicPeriod"/>
            </a:pPr>
            <a:r>
              <a:rPr lang="en-US" sz="2600" b="1" dirty="0">
                <a:solidFill>
                  <a:srgbClr val="404040"/>
                </a:solidFill>
              </a:rPr>
              <a:t>States shall, in conjunction with indigenous peoples, take effective measures, in order for indigenous individuals, particularly children, including those living outside their communities, to have access, when possible, to an education in their own culture and provided in their own language.</a:t>
            </a:r>
            <a:endParaRPr lang="en-US" sz="2600" dirty="0">
              <a:solidFill>
                <a:srgbClr val="404040"/>
              </a:solidFill>
            </a:endParaRPr>
          </a:p>
        </p:txBody>
      </p:sp>
    </p:spTree>
    <p:extLst>
      <p:ext uri="{BB962C8B-B14F-4D97-AF65-F5344CB8AC3E}">
        <p14:creationId xmlns:p14="http://schemas.microsoft.com/office/powerpoint/2010/main" val="285465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360C0-BD7C-A441-87E4-49E5F576BCDD}"/>
              </a:ext>
            </a:extLst>
          </p:cNvPr>
          <p:cNvSpPr>
            <a:spLocks noGrp="1"/>
          </p:cNvSpPr>
          <p:nvPr>
            <p:ph type="title"/>
          </p:nvPr>
        </p:nvSpPr>
        <p:spPr>
          <a:xfrm>
            <a:off x="2231136" y="467418"/>
            <a:ext cx="7729728" cy="1188720"/>
          </a:xfrm>
          <a:solidFill>
            <a:srgbClr val="FFFFFF"/>
          </a:solidFill>
        </p:spPr>
        <p:txBody>
          <a:bodyPr>
            <a:normAutofit/>
          </a:bodyPr>
          <a:lstStyle/>
          <a:p>
            <a:r>
              <a:rPr lang="en-US" dirty="0"/>
              <a:t>Articles on education</a:t>
            </a:r>
          </a:p>
        </p:txBody>
      </p:sp>
      <p:sp>
        <p:nvSpPr>
          <p:cNvPr id="3" name="Content Placeholder 2">
            <a:extLst>
              <a:ext uri="{FF2B5EF4-FFF2-40B4-BE49-F238E27FC236}">
                <a16:creationId xmlns:a16="http://schemas.microsoft.com/office/drawing/2014/main" id="{C3C43E22-FF21-594F-BE89-2D0253638413}"/>
              </a:ext>
            </a:extLst>
          </p:cNvPr>
          <p:cNvSpPr>
            <a:spLocks noGrp="1"/>
          </p:cNvSpPr>
          <p:nvPr>
            <p:ph idx="1"/>
          </p:nvPr>
        </p:nvSpPr>
        <p:spPr>
          <a:xfrm>
            <a:off x="1480457" y="1843589"/>
            <a:ext cx="9252857" cy="3588381"/>
          </a:xfrm>
        </p:spPr>
        <p:txBody>
          <a:bodyPr>
            <a:normAutofit/>
          </a:bodyPr>
          <a:lstStyle/>
          <a:p>
            <a:pPr marL="0" indent="0">
              <a:lnSpc>
                <a:spcPct val="90000"/>
              </a:lnSpc>
              <a:buNone/>
            </a:pPr>
            <a:r>
              <a:rPr lang="en-US" sz="2400" b="1" dirty="0">
                <a:solidFill>
                  <a:srgbClr val="404040"/>
                </a:solidFill>
              </a:rPr>
              <a:t>Article 15 (Knowledge)</a:t>
            </a:r>
          </a:p>
          <a:p>
            <a:pPr marL="342900" indent="-342900">
              <a:lnSpc>
                <a:spcPct val="90000"/>
              </a:lnSpc>
              <a:buFont typeface="+mj-lt"/>
              <a:buAutoNum type="arabicPeriod"/>
            </a:pPr>
            <a:r>
              <a:rPr lang="en-US" sz="2000" b="1" dirty="0">
                <a:solidFill>
                  <a:srgbClr val="404040"/>
                </a:solidFill>
              </a:rPr>
              <a:t>Indigenous peoples have the right to the dignity and diversity of their cultures, traditions, histories and aspirations which shall be appropriately reflected in education and public information.</a:t>
            </a:r>
          </a:p>
          <a:p>
            <a:pPr marL="342900" indent="-342900">
              <a:lnSpc>
                <a:spcPct val="90000"/>
              </a:lnSpc>
              <a:buFont typeface="+mj-lt"/>
              <a:buAutoNum type="arabicPeriod"/>
            </a:pPr>
            <a:r>
              <a:rPr lang="en-US" sz="2000" b="1" dirty="0">
                <a:solidFill>
                  <a:srgbClr val="404040"/>
                </a:solidFill>
              </a:rPr>
              <a:t>States shall take effective measures, in consultation and cooperation with the indigenous peoples concerned, to combat prejudice and eliminate discrimination and to promote tolerance, understanding and good relations among indigenous peoples and all other segments of society.</a:t>
            </a:r>
            <a:endParaRPr lang="en-US" sz="2000" dirty="0">
              <a:solidFill>
                <a:srgbClr val="404040"/>
              </a:solidFill>
            </a:endParaRPr>
          </a:p>
        </p:txBody>
      </p:sp>
    </p:spTree>
    <p:extLst>
      <p:ext uri="{BB962C8B-B14F-4D97-AF65-F5344CB8AC3E}">
        <p14:creationId xmlns:p14="http://schemas.microsoft.com/office/powerpoint/2010/main" val="413380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C29768-8679-6C49-8E61-4ED08ED68301}"/>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n-US" sz="1400" b="1">
                <a:solidFill>
                  <a:srgbClr val="FFFFFF"/>
                </a:solidFill>
              </a:rPr>
              <a:t>Steps to Implementation</a:t>
            </a:r>
            <a:r>
              <a:rPr lang="en-US" sz="1400">
                <a:solidFill>
                  <a:srgbClr val="FFFFFF"/>
                </a:solidFill>
              </a:rPr>
              <a:t>:  2007</a:t>
            </a:r>
            <a:endParaRPr lang="en-US" sz="1400" b="1">
              <a:solidFill>
                <a:srgbClr val="FFFFFF"/>
              </a:solidFill>
            </a:endParaRPr>
          </a:p>
        </p:txBody>
      </p:sp>
      <p:sp>
        <p:nvSpPr>
          <p:cNvPr id="3" name="Content Placeholder 2">
            <a:extLst>
              <a:ext uri="{FF2B5EF4-FFF2-40B4-BE49-F238E27FC236}">
                <a16:creationId xmlns:a16="http://schemas.microsoft.com/office/drawing/2014/main" id="{C718F93D-9053-2D48-A136-E0877F363365}"/>
              </a:ext>
            </a:extLst>
          </p:cNvPr>
          <p:cNvSpPr>
            <a:spLocks noGrp="1"/>
          </p:cNvSpPr>
          <p:nvPr>
            <p:ph idx="1"/>
          </p:nvPr>
        </p:nvSpPr>
        <p:spPr>
          <a:xfrm>
            <a:off x="5089354" y="97971"/>
            <a:ext cx="6808731" cy="6455229"/>
          </a:xfrm>
        </p:spPr>
        <p:txBody>
          <a:bodyPr anchor="ctr">
            <a:normAutofit lnSpcReduction="10000"/>
          </a:bodyPr>
          <a:lstStyle/>
          <a:p>
            <a:pPr marL="342900" indent="-342900">
              <a:lnSpc>
                <a:spcPct val="90000"/>
              </a:lnSpc>
              <a:buFont typeface="+mj-lt"/>
              <a:buAutoNum type="arabicPeriod"/>
            </a:pPr>
            <a:r>
              <a:rPr lang="en-US" sz="2000" dirty="0"/>
              <a:t>Governance – adoption &amp; implementation of the UN Declaration by Indigenous Peoples, Nations and Tribes;</a:t>
            </a:r>
          </a:p>
          <a:p>
            <a:pPr marL="342900" indent="-342900">
              <a:lnSpc>
                <a:spcPct val="90000"/>
              </a:lnSpc>
              <a:buFont typeface="+mj-lt"/>
              <a:buAutoNum type="arabicPeriod"/>
            </a:pPr>
            <a:r>
              <a:rPr lang="en-US" sz="2000" dirty="0"/>
              <a:t>Inclusion of the UN Declaration in the Constitutions of Indigenous Peoples, Nations and Tribes;</a:t>
            </a:r>
          </a:p>
          <a:p>
            <a:pPr marL="342900" indent="-342900">
              <a:lnSpc>
                <a:spcPct val="90000"/>
              </a:lnSpc>
              <a:buFont typeface="+mj-lt"/>
              <a:buAutoNum type="arabicPeriod"/>
            </a:pPr>
            <a:r>
              <a:rPr lang="en-US" sz="2000" dirty="0"/>
              <a:t>Work on having the domestic regional, state or provincial/municipal governments support and endorse the UN Declaration;</a:t>
            </a:r>
          </a:p>
          <a:p>
            <a:pPr marL="342900" indent="-342900">
              <a:lnSpc>
                <a:spcPct val="90000"/>
              </a:lnSpc>
              <a:buFont typeface="+mj-lt"/>
              <a:buAutoNum type="arabicPeriod"/>
            </a:pPr>
            <a:r>
              <a:rPr lang="en-US" sz="2000" dirty="0"/>
              <a:t>State – Federal, provincial/territorial levels – ensure that new legislation is introduced and adopted now on the implementation of the UN Declaration</a:t>
            </a:r>
          </a:p>
          <a:p>
            <a:pPr marL="342900" indent="-342900">
              <a:lnSpc>
                <a:spcPct val="90000"/>
              </a:lnSpc>
              <a:buFont typeface="+mj-lt"/>
              <a:buAutoNum type="arabicPeriod"/>
            </a:pPr>
            <a:r>
              <a:rPr lang="en-US" sz="2000" dirty="0"/>
              <a:t>Utilize all relevant Parliamentary and Legislature Committees</a:t>
            </a:r>
          </a:p>
          <a:p>
            <a:pPr marL="342900" indent="-342900">
              <a:lnSpc>
                <a:spcPct val="90000"/>
              </a:lnSpc>
              <a:buFont typeface="+mj-lt"/>
              <a:buAutoNum type="arabicPeriod"/>
            </a:pPr>
            <a:r>
              <a:rPr lang="en-US" sz="2000" dirty="0"/>
              <a:t>Academic level – include UN Declaration in the curriculum, all schools and colleges should be teaching the UN Declaration</a:t>
            </a:r>
          </a:p>
          <a:p>
            <a:pPr marL="342900" indent="-342900">
              <a:lnSpc>
                <a:spcPct val="90000"/>
              </a:lnSpc>
              <a:buFont typeface="+mj-lt"/>
              <a:buAutoNum type="arabicPeriod"/>
            </a:pPr>
            <a:r>
              <a:rPr lang="en-US" sz="2000" dirty="0"/>
              <a:t>Local level – Educate Re: UN Declaration, within Indigenous Peoples, Nations and Tribes - both Peoples and staff in governments and administrations </a:t>
            </a:r>
          </a:p>
          <a:p>
            <a:pPr marL="342900" indent="-342900">
              <a:lnSpc>
                <a:spcPct val="90000"/>
              </a:lnSpc>
              <a:buFont typeface="+mj-lt"/>
              <a:buAutoNum type="arabicPeriod"/>
            </a:pPr>
            <a:r>
              <a:rPr lang="en-US" sz="2000" dirty="0"/>
              <a:t>Private Industries – ensure in policies and core operational activities include the UN Declaration and provide education for management and staff</a:t>
            </a:r>
          </a:p>
          <a:p>
            <a:pPr marL="0" indent="0">
              <a:lnSpc>
                <a:spcPct val="90000"/>
              </a:lnSpc>
              <a:buNone/>
            </a:pPr>
            <a:endParaRPr lang="en-US" sz="1100" dirty="0"/>
          </a:p>
        </p:txBody>
      </p:sp>
    </p:spTree>
    <p:extLst>
      <p:ext uri="{BB962C8B-B14F-4D97-AF65-F5344CB8AC3E}">
        <p14:creationId xmlns:p14="http://schemas.microsoft.com/office/powerpoint/2010/main" val="1419353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0FD7E8-B3C5-9C40-A470-AB50590D044E}"/>
              </a:ext>
            </a:extLst>
          </p:cNvPr>
          <p:cNvSpPr>
            <a:spLocks noGrp="1"/>
          </p:cNvSpPr>
          <p:nvPr>
            <p:ph type="ctrTitle"/>
          </p:nvPr>
        </p:nvSpPr>
        <p:spPr>
          <a:xfrm>
            <a:off x="4654296" y="988741"/>
            <a:ext cx="6733048" cy="4880518"/>
          </a:xfrm>
          <a:noFill/>
          <a:ln>
            <a:noFill/>
          </a:ln>
        </p:spPr>
        <p:txBody>
          <a:bodyPr wrap="square">
            <a:normAutofit/>
          </a:bodyPr>
          <a:lstStyle/>
          <a:p>
            <a:pPr algn="l"/>
            <a:r>
              <a:rPr lang="en-US" sz="4800" b="1" dirty="0">
                <a:solidFill>
                  <a:schemeClr val="bg1"/>
                </a:solidFill>
              </a:rPr>
              <a:t>TRUTH AND RECONCILIATION COMMISSION OF CANADA (TRC)</a:t>
            </a:r>
          </a:p>
        </p:txBody>
      </p:sp>
      <p:sp>
        <p:nvSpPr>
          <p:cNvPr id="9" name="Rectangle 8">
            <a:extLst>
              <a:ext uri="{FF2B5EF4-FFF2-40B4-BE49-F238E27FC236}">
                <a16:creationId xmlns:a16="http://schemas.microsoft.com/office/drawing/2014/main" id="{6E5BD17F-C95C-40ED-8D04-03295D46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bg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4203DEB5-0B19-4F8E-84E2-00F5861C9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423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6"/>
          <p:cNvPicPr>
            <a:picLocks noChangeAspect="1" noChangeArrowheads="1"/>
          </p:cNvPicPr>
          <p:nvPr/>
        </p:nvPicPr>
        <p:blipFill rotWithShape="1">
          <a:blip r:embed="rId3" cstate="print"/>
          <a:srcRect r="6609" b="-2"/>
          <a:stretch/>
        </p:blipFill>
        <p:spPr bwMode="auto">
          <a:xfrm>
            <a:off x="20" y="3429001"/>
            <a:ext cx="5315041" cy="3429000"/>
          </a:xfrm>
          <a:prstGeom prst="rect">
            <a:avLst/>
          </a:prstGeom>
          <a:noFill/>
        </p:spPr>
      </p:pic>
      <p:sp>
        <p:nvSpPr>
          <p:cNvPr id="4102" name="Rectangle 72">
            <a:extLst>
              <a:ext uri="{FF2B5EF4-FFF2-40B4-BE49-F238E27FC236}">
                <a16:creationId xmlns:a16="http://schemas.microsoft.com/office/drawing/2014/main" id="{8E1D4842-F208-47E0-A3A4-6469A9F04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a:xfrm>
            <a:off x="6021120" y="240631"/>
            <a:ext cx="5291327" cy="1188720"/>
          </a:xfrm>
          <a:solidFill>
            <a:srgbClr val="FFFFFF"/>
          </a:solidFill>
          <a:ln>
            <a:solidFill>
              <a:srgbClr val="404040"/>
            </a:solidFill>
          </a:ln>
        </p:spPr>
        <p:txBody>
          <a:bodyPr>
            <a:normAutofit/>
          </a:bodyPr>
          <a:lstStyle/>
          <a:p>
            <a:pPr eaLnBrk="1" hangingPunct="1"/>
            <a:r>
              <a:rPr lang="en-CA" dirty="0">
                <a:latin typeface="Arial" pitchFamily="34" charset="0"/>
                <a:cs typeface="Arial" pitchFamily="34" charset="0"/>
              </a:rPr>
              <a:t>Commission begins public work</a:t>
            </a:r>
            <a:endParaRPr lang="en-US" dirty="0">
              <a:latin typeface="Arial" pitchFamily="34" charset="0"/>
              <a:cs typeface="Arial" pitchFamily="34" charset="0"/>
            </a:endParaRPr>
          </a:p>
        </p:txBody>
      </p:sp>
      <p:pic>
        <p:nvPicPr>
          <p:cNvPr id="4100" name="Picture 4"/>
          <p:cNvPicPr>
            <a:picLocks noChangeAspect="1" noChangeArrowheads="1"/>
          </p:cNvPicPr>
          <p:nvPr/>
        </p:nvPicPr>
        <p:blipFill rotWithShape="1">
          <a:blip r:embed="rId4" cstate="print"/>
          <a:srcRect r="3" b="7508"/>
          <a:stretch/>
        </p:blipFill>
        <p:spPr bwMode="auto">
          <a:xfrm>
            <a:off x="20" y="-2"/>
            <a:ext cx="5315041" cy="3429002"/>
          </a:xfrm>
          <a:prstGeom prst="rect">
            <a:avLst/>
          </a:prstGeom>
          <a:noFill/>
        </p:spPr>
      </p:pic>
      <p:sp>
        <p:nvSpPr>
          <p:cNvPr id="4099" name="Rectangle 3"/>
          <p:cNvSpPr>
            <a:spLocks noGrp="1" noChangeArrowheads="1"/>
          </p:cNvSpPr>
          <p:nvPr>
            <p:ph idx="1"/>
          </p:nvPr>
        </p:nvSpPr>
        <p:spPr>
          <a:xfrm>
            <a:off x="6096000" y="3855864"/>
            <a:ext cx="5285791" cy="1716742"/>
          </a:xfrm>
        </p:spPr>
        <p:txBody>
          <a:bodyPr>
            <a:normAutofit/>
          </a:bodyPr>
          <a:lstStyle/>
          <a:p>
            <a:pPr marL="457200" indent="-457200">
              <a:buNone/>
              <a:defRPr/>
            </a:pPr>
            <a:r>
              <a:rPr lang="en-CA" b="1" dirty="0">
                <a:solidFill>
                  <a:srgbClr val="FFFFFF"/>
                </a:solidFill>
                <a:latin typeface="Arial" pitchFamily="34" charset="0"/>
                <a:cs typeface="Arial" pitchFamily="34" charset="0"/>
              </a:rPr>
              <a:t> </a:t>
            </a:r>
            <a:r>
              <a:rPr lang="en-CA" dirty="0">
                <a:solidFill>
                  <a:schemeClr val="tx1"/>
                </a:solidFill>
                <a:latin typeface="Arial" pitchFamily="34" charset="0"/>
                <a:cs typeface="Arial" pitchFamily="34" charset="0"/>
              </a:rPr>
              <a:t>Governor General </a:t>
            </a:r>
            <a:r>
              <a:rPr lang="en-CA" dirty="0" err="1">
                <a:solidFill>
                  <a:schemeClr val="tx1"/>
                </a:solidFill>
                <a:latin typeface="Arial" pitchFamily="34" charset="0"/>
                <a:cs typeface="Arial" pitchFamily="34" charset="0"/>
              </a:rPr>
              <a:t>Michaëlle</a:t>
            </a:r>
            <a:r>
              <a:rPr lang="en-CA" dirty="0">
                <a:solidFill>
                  <a:schemeClr val="tx1"/>
                </a:solidFill>
                <a:latin typeface="Arial" pitchFamily="34" charset="0"/>
                <a:cs typeface="Arial" pitchFamily="34" charset="0"/>
              </a:rPr>
              <a:t> Jean inducted: First “TRC Honorary Witness” </a:t>
            </a:r>
            <a:endParaRPr lang="en-CA" b="1" i="1" dirty="0">
              <a:solidFill>
                <a:srgbClr val="FFFFFF"/>
              </a:solidFill>
              <a:latin typeface="Arial" pitchFamily="34" charset="0"/>
              <a:cs typeface="Arial" pitchFamily="34" charset="0"/>
            </a:endParaRPr>
          </a:p>
          <a:p>
            <a:pPr marL="457200" indent="-457200">
              <a:buNone/>
              <a:defRPr/>
            </a:pPr>
            <a:r>
              <a:rPr lang="en-CA" i="1" dirty="0">
                <a:solidFill>
                  <a:schemeClr val="tx1"/>
                </a:solidFill>
                <a:latin typeface="Arial" pitchFamily="34" charset="0"/>
                <a:cs typeface="Arial" pitchFamily="34" charset="0"/>
              </a:rPr>
              <a:t>Witnessing the Future’</a:t>
            </a:r>
            <a:r>
              <a:rPr lang="en-CA" dirty="0">
                <a:solidFill>
                  <a:schemeClr val="tx1"/>
                </a:solidFill>
                <a:latin typeface="Arial" pitchFamily="34" charset="0"/>
                <a:cs typeface="Arial" pitchFamily="34" charset="0"/>
              </a:rPr>
              <a:t> launch event, Rideau Hall, October 2009</a:t>
            </a:r>
          </a:p>
          <a:p>
            <a:pPr>
              <a:buNone/>
              <a:defRPr/>
            </a:pPr>
            <a:endParaRPr lang="en-CA" dirty="0">
              <a:solidFill>
                <a:schemeClr val="tx1"/>
              </a:solidFill>
              <a:latin typeface="Arial" pitchFamily="34" charset="0"/>
              <a:cs typeface="Arial" pitchFamily="34" charset="0"/>
            </a:endParaRPr>
          </a:p>
          <a:p>
            <a:pPr eaLnBrk="1" hangingPunct="1"/>
            <a:endParaRPr lang="en-US" dirty="0">
              <a:solidFill>
                <a:srgbClr val="FFFFFF"/>
              </a:solidFill>
            </a:endParaRPr>
          </a:p>
        </p:txBody>
      </p:sp>
      <p:sp>
        <p:nvSpPr>
          <p:cNvPr id="3" name="TextBox 2"/>
          <p:cNvSpPr txBox="1"/>
          <p:nvPr/>
        </p:nvSpPr>
        <p:spPr>
          <a:xfrm>
            <a:off x="6072269" y="1524809"/>
            <a:ext cx="5042141" cy="1477328"/>
          </a:xfrm>
          <a:prstGeom prst="rect">
            <a:avLst/>
          </a:prstGeom>
          <a:noFill/>
        </p:spPr>
        <p:txBody>
          <a:bodyPr wrap="square" rtlCol="0">
            <a:spAutoFit/>
          </a:bodyPr>
          <a:lstStyle/>
          <a:p>
            <a:pPr marL="342900" indent="-342900">
              <a:spcAft>
                <a:spcPts val="600"/>
              </a:spcAft>
              <a:buFont typeface="Arial"/>
              <a:buChar char="•"/>
            </a:pPr>
            <a:r>
              <a:rPr lang="en-US" sz="2000" dirty="0"/>
              <a:t>2007:  Indian Residential Schools Settlement Agreement  creates historic Commission.</a:t>
            </a:r>
          </a:p>
          <a:p>
            <a:pPr>
              <a:spcAft>
                <a:spcPts val="600"/>
              </a:spcAft>
            </a:pPr>
            <a:endParaRPr lang="en-US" sz="2000" dirty="0"/>
          </a:p>
          <a:p>
            <a:pPr marL="342900" indent="-342900">
              <a:spcAft>
                <a:spcPts val="600"/>
              </a:spcAft>
              <a:buFont typeface="Arial"/>
              <a:buChar char="•"/>
            </a:pPr>
            <a:r>
              <a:rPr lang="en-US" sz="2000" dirty="0"/>
              <a:t>2009:  Three new Commissioners named </a:t>
            </a:r>
          </a:p>
        </p:txBody>
      </p:sp>
    </p:spTree>
    <p:extLst>
      <p:ext uri="{BB962C8B-B14F-4D97-AF65-F5344CB8AC3E}">
        <p14:creationId xmlns:p14="http://schemas.microsoft.com/office/powerpoint/2010/main" val="219770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99870" y="374560"/>
            <a:ext cx="3044953" cy="1174991"/>
          </a:xfrm>
        </p:spPr>
        <p:txBody>
          <a:bodyPr>
            <a:normAutofit/>
          </a:bodyPr>
          <a:lstStyle/>
          <a:p>
            <a:pPr eaLnBrk="1" hangingPunct="1"/>
            <a:r>
              <a:rPr lang="en-CA" sz="1900">
                <a:latin typeface="Arial" pitchFamily="34" charset="0"/>
                <a:cs typeface="Arial" pitchFamily="34" charset="0"/>
              </a:rPr>
              <a:t>Survivors as TRC “owners” &amp;  Advisors</a:t>
            </a:r>
            <a:endParaRPr lang="en-US" sz="1900">
              <a:latin typeface="Arial" pitchFamily="34" charset="0"/>
              <a:cs typeface="Arial" pitchFamily="34" charset="0"/>
            </a:endParaRPr>
          </a:p>
        </p:txBody>
      </p:sp>
      <p:sp>
        <p:nvSpPr>
          <p:cNvPr id="5123" name="Rectangle 3"/>
          <p:cNvSpPr>
            <a:spLocks noGrp="1" noChangeArrowheads="1"/>
          </p:cNvSpPr>
          <p:nvPr>
            <p:ph idx="1"/>
          </p:nvPr>
        </p:nvSpPr>
        <p:spPr>
          <a:xfrm>
            <a:off x="304800" y="1828800"/>
            <a:ext cx="3544822" cy="4067144"/>
          </a:xfrm>
        </p:spPr>
        <p:txBody>
          <a:bodyPr>
            <a:normAutofit/>
          </a:bodyPr>
          <a:lstStyle/>
          <a:p>
            <a:pPr marL="457200" indent="-457200">
              <a:lnSpc>
                <a:spcPct val="90000"/>
              </a:lnSpc>
              <a:buNone/>
            </a:pPr>
            <a:r>
              <a:rPr lang="en-CA" sz="2000" b="1" dirty="0">
                <a:latin typeface="Arial" pitchFamily="34" charset="0"/>
                <a:cs typeface="Arial" pitchFamily="34" charset="0"/>
              </a:rPr>
              <a:t>TRC Survivors Committee:</a:t>
            </a:r>
          </a:p>
          <a:p>
            <a:pPr marL="457200" indent="-457200">
              <a:lnSpc>
                <a:spcPct val="90000"/>
              </a:lnSpc>
            </a:pPr>
            <a:r>
              <a:rPr lang="en-CA" sz="2000" dirty="0">
                <a:latin typeface="Arial" pitchFamily="34" charset="0"/>
                <a:cs typeface="Arial" pitchFamily="34" charset="0"/>
              </a:rPr>
              <a:t>Eugene Arcand, Madeleine Basile, John </a:t>
            </a:r>
            <a:r>
              <a:rPr lang="en-CA" sz="2000" dirty="0" err="1">
                <a:latin typeface="Arial" pitchFamily="34" charset="0"/>
                <a:cs typeface="Arial" pitchFamily="34" charset="0"/>
              </a:rPr>
              <a:t>Banksland</a:t>
            </a:r>
            <a:r>
              <a:rPr lang="en-CA" sz="2000" dirty="0">
                <a:latin typeface="Arial" pitchFamily="34" charset="0"/>
                <a:cs typeface="Arial" pitchFamily="34" charset="0"/>
              </a:rPr>
              <a:t>, Terri Brown, John </a:t>
            </a:r>
            <a:r>
              <a:rPr lang="en-CA" sz="2000" dirty="0" err="1">
                <a:latin typeface="Arial" pitchFamily="34" charset="0"/>
                <a:cs typeface="Arial" pitchFamily="34" charset="0"/>
              </a:rPr>
              <a:t>Morrisseau</a:t>
            </a:r>
            <a:r>
              <a:rPr lang="en-CA" sz="2000" dirty="0">
                <a:latin typeface="Arial" pitchFamily="34" charset="0"/>
                <a:cs typeface="Arial" pitchFamily="34" charset="0"/>
              </a:rPr>
              <a:t>, Lottie May Johnson, Barney Williams Jr., Gordon Williams, Rebekah </a:t>
            </a:r>
            <a:r>
              <a:rPr lang="en-CA" sz="2000" dirty="0" err="1">
                <a:latin typeface="Arial" pitchFamily="34" charset="0"/>
                <a:cs typeface="Arial" pitchFamily="34" charset="0"/>
              </a:rPr>
              <a:t>Uqi</a:t>
            </a:r>
            <a:r>
              <a:rPr lang="en-CA" sz="2000" dirty="0">
                <a:latin typeface="Arial" pitchFamily="34" charset="0"/>
                <a:cs typeface="Arial" pitchFamily="34" charset="0"/>
              </a:rPr>
              <a:t> Williams, Doris Young</a:t>
            </a:r>
          </a:p>
          <a:p>
            <a:pPr marL="457200" indent="-457200">
              <a:lnSpc>
                <a:spcPct val="90000"/>
              </a:lnSpc>
              <a:buNone/>
            </a:pPr>
            <a:r>
              <a:rPr lang="en-CA" sz="2000" b="1" dirty="0">
                <a:latin typeface="Arial" pitchFamily="34" charset="0"/>
                <a:cs typeface="Arial" pitchFamily="34" charset="0"/>
              </a:rPr>
              <a:t>Inuit Sub-commission:</a:t>
            </a:r>
            <a:r>
              <a:rPr lang="en-CA" sz="2000" dirty="0">
                <a:latin typeface="Arial" pitchFamily="34" charset="0"/>
                <a:cs typeface="Arial" pitchFamily="34" charset="0"/>
              </a:rPr>
              <a:t> </a:t>
            </a:r>
          </a:p>
          <a:p>
            <a:pPr marL="457200" indent="-457200">
              <a:lnSpc>
                <a:spcPct val="90000"/>
              </a:lnSpc>
            </a:pPr>
            <a:r>
              <a:rPr lang="en-CA" sz="2000" dirty="0">
                <a:latin typeface="Arial" pitchFamily="34" charset="0"/>
                <a:cs typeface="Arial" pitchFamily="34" charset="0"/>
              </a:rPr>
              <a:t>Jennifer Hunt-Poitras &amp; Robbie Watt </a:t>
            </a:r>
          </a:p>
        </p:txBody>
      </p:sp>
      <p:pic>
        <p:nvPicPr>
          <p:cNvPr id="5124" name="Picture 5"/>
          <p:cNvPicPr>
            <a:picLocks noChangeAspect="1" noChangeArrowheads="1"/>
          </p:cNvPicPr>
          <p:nvPr/>
        </p:nvPicPr>
        <p:blipFill rotWithShape="1">
          <a:blip r:embed="rId3" cstate="print"/>
          <a:srcRect l="14817" r="11816" b="-1"/>
          <a:stretch/>
        </p:blipFill>
        <p:spPr bwMode="auto">
          <a:xfrm>
            <a:off x="4654296" y="10"/>
            <a:ext cx="7537704" cy="6857990"/>
          </a:xfrm>
          <a:prstGeom prst="rect">
            <a:avLst/>
          </a:prstGeom>
          <a:noFill/>
        </p:spPr>
      </p:pic>
    </p:spTree>
    <p:extLst>
      <p:ext uri="{BB962C8B-B14F-4D97-AF65-F5344CB8AC3E}">
        <p14:creationId xmlns:p14="http://schemas.microsoft.com/office/powerpoint/2010/main" val="395390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79F4A7B-CBA1-BA4C-94FC-6DEFCF3F0AA0}"/>
              </a:ext>
            </a:extLst>
          </p:cNvPr>
          <p:cNvSpPr>
            <a:spLocks noGrp="1"/>
          </p:cNvSpPr>
          <p:nvPr>
            <p:ph type="title"/>
          </p:nvPr>
        </p:nvSpPr>
        <p:spPr>
          <a:xfrm>
            <a:off x="648929" y="629266"/>
            <a:ext cx="3651467" cy="1676603"/>
          </a:xfrm>
        </p:spPr>
        <p:txBody>
          <a:bodyPr vert="horz" lIns="91440" tIns="45720" rIns="91440" bIns="45720" rtlCol="0" anchor="ctr">
            <a:normAutofit/>
          </a:bodyPr>
          <a:lstStyle/>
          <a:p>
            <a:pPr algn="ctr"/>
            <a:r>
              <a:rPr lang="en-US" altLang="en-US" sz="2400" b="1" dirty="0">
                <a:latin typeface="Arial" pitchFamily="34" charset="0"/>
              </a:rPr>
              <a:t>UN Declaration on the Rights of Indigenous Peoples</a:t>
            </a:r>
            <a:endParaRPr lang="en-US" sz="2800" dirty="0"/>
          </a:p>
        </p:txBody>
      </p:sp>
      <p:sp>
        <p:nvSpPr>
          <p:cNvPr id="13" name="Text Placeholder 12">
            <a:extLst>
              <a:ext uri="{FF2B5EF4-FFF2-40B4-BE49-F238E27FC236}">
                <a16:creationId xmlns:a16="http://schemas.microsoft.com/office/drawing/2014/main" id="{9DF24308-6F30-9849-8D0E-1A83DF501753}"/>
              </a:ext>
            </a:extLst>
          </p:cNvPr>
          <p:cNvSpPr>
            <a:spLocks noGrp="1"/>
          </p:cNvSpPr>
          <p:nvPr>
            <p:ph type="body" sz="half" idx="2"/>
          </p:nvPr>
        </p:nvSpPr>
        <p:spPr>
          <a:xfrm>
            <a:off x="648931" y="2438400"/>
            <a:ext cx="3651466" cy="3785419"/>
          </a:xfrm>
        </p:spPr>
        <p:txBody>
          <a:bodyPr vert="horz" lIns="91440" tIns="45720" rIns="91440" bIns="45720" rtlCol="0">
            <a:normAutofit lnSpcReduction="10000"/>
          </a:bodyPr>
          <a:lstStyle/>
          <a:p>
            <a:pPr algn="ctr">
              <a:spcBef>
                <a:spcPct val="0"/>
              </a:spcBef>
            </a:pPr>
            <a:r>
              <a:rPr lang="en-US" altLang="en-US" sz="2400" dirty="0">
                <a:solidFill>
                  <a:schemeClr val="tx1"/>
                </a:solidFill>
                <a:latin typeface="Arial" pitchFamily="34" charset="0"/>
              </a:rPr>
              <a:t>The Eagle representing First Nations – </a:t>
            </a:r>
          </a:p>
          <a:p>
            <a:pPr algn="ctr">
              <a:spcBef>
                <a:spcPct val="0"/>
              </a:spcBef>
            </a:pPr>
            <a:r>
              <a:rPr lang="en-US" altLang="en-US" sz="2400" dirty="0">
                <a:solidFill>
                  <a:schemeClr val="tx1"/>
                </a:solidFill>
                <a:latin typeface="Arial" pitchFamily="34" charset="0"/>
              </a:rPr>
              <a:t>one wing represents the Treaties and the other wing </a:t>
            </a:r>
          </a:p>
          <a:p>
            <a:pPr algn="ctr">
              <a:spcBef>
                <a:spcPct val="0"/>
              </a:spcBef>
            </a:pPr>
            <a:r>
              <a:rPr lang="en-US" altLang="en-US" sz="2400" dirty="0">
                <a:solidFill>
                  <a:schemeClr val="tx1"/>
                </a:solidFill>
                <a:latin typeface="Arial" pitchFamily="34" charset="0"/>
              </a:rPr>
              <a:t>represents the UN Declaration.  It takes both wings to lift-up and </a:t>
            </a:r>
          </a:p>
          <a:p>
            <a:pPr algn="ctr">
              <a:spcBef>
                <a:spcPct val="0"/>
              </a:spcBef>
            </a:pPr>
            <a:r>
              <a:rPr lang="en-US" altLang="en-US" sz="2400" dirty="0">
                <a:solidFill>
                  <a:schemeClr val="tx1"/>
                </a:solidFill>
                <a:latin typeface="Arial" pitchFamily="34" charset="0"/>
              </a:rPr>
              <a:t>give our rights as First Nations the ability to soar.</a:t>
            </a:r>
          </a:p>
          <a:p>
            <a:endParaRPr lang="en-US" sz="1800" dirty="0"/>
          </a:p>
        </p:txBody>
      </p:sp>
      <p:sp>
        <p:nvSpPr>
          <p:cNvPr id="4" name="Slide Number Placeholder 3">
            <a:extLst>
              <a:ext uri="{FF2B5EF4-FFF2-40B4-BE49-F238E27FC236}">
                <a16:creationId xmlns:a16="http://schemas.microsoft.com/office/drawing/2014/main" id="{66AC83E8-1D52-0A41-833D-93477C50DE9F}"/>
              </a:ext>
            </a:extLst>
          </p:cNvPr>
          <p:cNvSpPr>
            <a:spLocks noGrp="1"/>
          </p:cNvSpPr>
          <p:nvPr>
            <p:ph type="sldNum" sz="quarter" idx="12"/>
          </p:nvPr>
        </p:nvSpPr>
        <p:spPr>
          <a:xfrm>
            <a:off x="10853928" y="6356350"/>
            <a:ext cx="685800" cy="365125"/>
          </a:xfrm>
        </p:spPr>
        <p:txBody>
          <a:bodyPr vert="horz" lIns="91440" tIns="45720" rIns="91440" bIns="45720" rtlCol="0" anchor="ctr">
            <a:normAutofit lnSpcReduction="10000"/>
          </a:bodyPr>
          <a:lstStyle/>
          <a:p>
            <a:pPr algn="l">
              <a:spcAft>
                <a:spcPts val="600"/>
              </a:spcAft>
              <a:defRPr/>
            </a:pPr>
            <a:fld id="{37ECD0C4-B4F2-A845-A69A-F00BCA301844}" type="slidenum">
              <a:rPr lang="en-US">
                <a:solidFill>
                  <a:srgbClr val="FFFFFF"/>
                </a:solidFill>
                <a:latin typeface="Calibri" panose="020F0502020204030204"/>
              </a:rPr>
              <a:pPr algn="l">
                <a:spcAft>
                  <a:spcPts val="600"/>
                </a:spcAft>
                <a:defRPr/>
              </a:pPr>
              <a:t>3</a:t>
            </a:fld>
            <a:endParaRPr lang="en-US">
              <a:solidFill>
                <a:srgbClr val="FFFFFF"/>
              </a:solidFill>
              <a:latin typeface="Calibri" panose="020F0502020204030204"/>
            </a:endParaRPr>
          </a:p>
        </p:txBody>
      </p:sp>
      <p:pic>
        <p:nvPicPr>
          <p:cNvPr id="6" name="Picture 5" descr="A bird flying over a body of water&#10;&#10;Description automatically generated">
            <a:extLst>
              <a:ext uri="{FF2B5EF4-FFF2-40B4-BE49-F238E27FC236}">
                <a16:creationId xmlns:a16="http://schemas.microsoft.com/office/drawing/2014/main" id="{F4CF754D-465C-FF4D-BBD7-187DB309668A}"/>
              </a:ext>
            </a:extLst>
          </p:cNvPr>
          <p:cNvPicPr>
            <a:picLocks noChangeAspect="1"/>
          </p:cNvPicPr>
          <p:nvPr/>
        </p:nvPicPr>
        <p:blipFill rotWithShape="1">
          <a:blip r:embed="rId2"/>
          <a:srcRect l="16960" r="16960"/>
          <a:stretch/>
        </p:blipFill>
        <p:spPr>
          <a:xfrm>
            <a:off x="4639056" y="10"/>
            <a:ext cx="7552944" cy="6857990"/>
          </a:xfrm>
          <a:prstGeom prst="rect">
            <a:avLst/>
          </a:prstGeom>
          <a:effectLst/>
        </p:spPr>
      </p:pic>
    </p:spTree>
    <p:extLst>
      <p:ext uri="{BB962C8B-B14F-4D97-AF65-F5344CB8AC3E}">
        <p14:creationId xmlns:p14="http://schemas.microsoft.com/office/powerpoint/2010/main" val="1659836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p:cNvPicPr>
            <a:picLocks noChangeAspect="1" noChangeArrowheads="1"/>
          </p:cNvPicPr>
          <p:nvPr/>
        </p:nvPicPr>
        <p:blipFill rotWithShape="1">
          <a:blip r:embed="rId2" cstate="print"/>
          <a:srcRect l="13068" r="20407" b="1"/>
          <a:stretch/>
        </p:blipFill>
        <p:spPr bwMode="auto">
          <a:xfrm>
            <a:off x="4650909" y="10"/>
            <a:ext cx="7541090" cy="6857989"/>
          </a:xfrm>
          <a:prstGeom prst="rect">
            <a:avLst/>
          </a:prstGeom>
          <a:noFill/>
        </p:spPr>
      </p:pic>
      <p:sp>
        <p:nvSpPr>
          <p:cNvPr id="75" name="Rectangle 7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170" name="Title 1"/>
          <p:cNvSpPr>
            <a:spLocks noGrp="1"/>
          </p:cNvSpPr>
          <p:nvPr>
            <p:ph type="title"/>
          </p:nvPr>
        </p:nvSpPr>
        <p:spPr>
          <a:xfrm>
            <a:off x="295124" y="262467"/>
            <a:ext cx="3363974" cy="1728044"/>
          </a:xfrm>
          <a:noFill/>
          <a:ln>
            <a:solidFill>
              <a:schemeClr val="bg1"/>
            </a:solidFill>
          </a:ln>
        </p:spPr>
        <p:txBody>
          <a:bodyPr wrap="square">
            <a:normAutofit/>
          </a:bodyPr>
          <a:lstStyle/>
          <a:p>
            <a:r>
              <a:rPr lang="en-US">
                <a:solidFill>
                  <a:schemeClr val="bg1"/>
                </a:solidFill>
                <a:latin typeface="Arial" pitchFamily="34" charset="0"/>
                <a:cs typeface="Arial" pitchFamily="34" charset="0"/>
              </a:rPr>
              <a:t>Statement Gathering</a:t>
            </a:r>
          </a:p>
        </p:txBody>
      </p:sp>
      <p:sp>
        <p:nvSpPr>
          <p:cNvPr id="7171" name="Content Placeholder 2"/>
          <p:cNvSpPr>
            <a:spLocks noGrp="1"/>
          </p:cNvSpPr>
          <p:nvPr>
            <p:ph idx="1"/>
          </p:nvPr>
        </p:nvSpPr>
        <p:spPr>
          <a:xfrm>
            <a:off x="295124" y="2133600"/>
            <a:ext cx="3972076" cy="4354286"/>
          </a:xfrm>
        </p:spPr>
        <p:txBody>
          <a:bodyPr>
            <a:normAutofit/>
          </a:bodyPr>
          <a:lstStyle/>
          <a:p>
            <a:pPr>
              <a:lnSpc>
                <a:spcPct val="90000"/>
              </a:lnSpc>
              <a:buFontTx/>
              <a:buNone/>
            </a:pPr>
            <a:endParaRPr lang="en-US" sz="2000" b="1" dirty="0">
              <a:solidFill>
                <a:schemeClr val="bg1"/>
              </a:solidFill>
              <a:latin typeface="Arial" pitchFamily="34" charset="0"/>
              <a:cs typeface="Arial" pitchFamily="34" charset="0"/>
            </a:endParaRPr>
          </a:p>
          <a:p>
            <a:pPr>
              <a:lnSpc>
                <a:spcPct val="90000"/>
              </a:lnSpc>
              <a:buFontTx/>
              <a:buNone/>
            </a:pPr>
            <a:r>
              <a:rPr lang="en-US" sz="2000" b="1" dirty="0">
                <a:solidFill>
                  <a:schemeClr val="bg1"/>
                </a:solidFill>
                <a:latin typeface="Arial" pitchFamily="34" charset="0"/>
                <a:cs typeface="Arial" pitchFamily="34" charset="0"/>
              </a:rPr>
              <a:t>TRC Hearings</a:t>
            </a:r>
          </a:p>
          <a:p>
            <a:pPr>
              <a:lnSpc>
                <a:spcPct val="90000"/>
              </a:lnSpc>
              <a:buFontTx/>
              <a:buNone/>
            </a:pPr>
            <a:endParaRPr lang="en-US" sz="2000" dirty="0">
              <a:solidFill>
                <a:schemeClr val="bg1"/>
              </a:solidFill>
              <a:latin typeface="Arial" pitchFamily="34" charset="0"/>
              <a:cs typeface="Arial" pitchFamily="34" charset="0"/>
            </a:endParaRPr>
          </a:p>
          <a:p>
            <a:pPr>
              <a:lnSpc>
                <a:spcPct val="90000"/>
              </a:lnSpc>
            </a:pPr>
            <a:r>
              <a:rPr lang="en-US" sz="2000" dirty="0">
                <a:solidFill>
                  <a:schemeClr val="bg1"/>
                </a:solidFill>
                <a:latin typeface="Arial" pitchFamily="34" charset="0"/>
                <a:cs typeface="Arial" pitchFamily="34" charset="0"/>
              </a:rPr>
              <a:t>77 communities</a:t>
            </a:r>
          </a:p>
          <a:p>
            <a:pPr>
              <a:lnSpc>
                <a:spcPct val="90000"/>
              </a:lnSpc>
            </a:pPr>
            <a:r>
              <a:rPr lang="en-US" sz="2000" dirty="0">
                <a:solidFill>
                  <a:schemeClr val="bg1"/>
                </a:solidFill>
                <a:latin typeface="Arial" pitchFamily="34" charset="0"/>
                <a:cs typeface="Arial" pitchFamily="34" charset="0"/>
              </a:rPr>
              <a:t>7 National Events</a:t>
            </a:r>
          </a:p>
          <a:p>
            <a:pPr>
              <a:lnSpc>
                <a:spcPct val="90000"/>
              </a:lnSpc>
            </a:pPr>
            <a:r>
              <a:rPr lang="en-US" sz="2000" dirty="0">
                <a:solidFill>
                  <a:schemeClr val="bg1"/>
                </a:solidFill>
                <a:latin typeface="Arial" pitchFamily="34" charset="0"/>
                <a:cs typeface="Arial" pitchFamily="34" charset="0"/>
              </a:rPr>
              <a:t>240 hearing days</a:t>
            </a:r>
          </a:p>
          <a:p>
            <a:pPr>
              <a:lnSpc>
                <a:spcPct val="90000"/>
              </a:lnSpc>
            </a:pPr>
            <a:r>
              <a:rPr lang="en-US" sz="2000" dirty="0">
                <a:solidFill>
                  <a:schemeClr val="bg1"/>
                </a:solidFill>
                <a:latin typeface="Arial" pitchFamily="34" charset="0"/>
                <a:cs typeface="Arial" pitchFamily="34" charset="0"/>
              </a:rPr>
              <a:t>7,000 statements</a:t>
            </a:r>
          </a:p>
          <a:p>
            <a:pPr>
              <a:lnSpc>
                <a:spcPct val="90000"/>
              </a:lnSpc>
            </a:pPr>
            <a:r>
              <a:rPr lang="en-US" sz="2000" dirty="0">
                <a:solidFill>
                  <a:schemeClr val="bg1"/>
                </a:solidFill>
                <a:latin typeface="Arial" pitchFamily="34" charset="0"/>
                <a:cs typeface="Arial" pitchFamily="34" charset="0"/>
              </a:rPr>
              <a:t>2/3 were public</a:t>
            </a:r>
          </a:p>
          <a:p>
            <a:pPr>
              <a:lnSpc>
                <a:spcPct val="90000"/>
              </a:lnSpc>
            </a:pPr>
            <a:r>
              <a:rPr lang="en-US" sz="2000" dirty="0">
                <a:solidFill>
                  <a:schemeClr val="bg1"/>
                </a:solidFill>
                <a:latin typeface="Arial" pitchFamily="34" charset="0"/>
                <a:cs typeface="Arial" pitchFamily="34" charset="0"/>
              </a:rPr>
              <a:t>1/3 private: 65% of private gave permission to use for public education purposes</a:t>
            </a:r>
          </a:p>
          <a:p>
            <a:pPr>
              <a:lnSpc>
                <a:spcPct val="90000"/>
              </a:lnSpc>
              <a:buNone/>
            </a:pPr>
            <a:endParaRPr lang="en-US" sz="1000" dirty="0">
              <a:solidFill>
                <a:schemeClr val="bg1"/>
              </a:solidFill>
            </a:endParaRPr>
          </a:p>
          <a:p>
            <a:pPr>
              <a:lnSpc>
                <a:spcPct val="90000"/>
              </a:lnSpc>
            </a:pPr>
            <a:endParaRPr lang="en-US" sz="1000" dirty="0">
              <a:solidFill>
                <a:schemeClr val="bg1"/>
              </a:solidFill>
            </a:endParaRPr>
          </a:p>
          <a:p>
            <a:pPr>
              <a:lnSpc>
                <a:spcPct val="90000"/>
              </a:lnSpc>
            </a:pPr>
            <a:endParaRPr lang="en-US" sz="1000" dirty="0">
              <a:solidFill>
                <a:schemeClr val="bg1"/>
              </a:solidFill>
            </a:endParaRPr>
          </a:p>
          <a:p>
            <a:pPr>
              <a:lnSpc>
                <a:spcPct val="90000"/>
              </a:lnSpc>
            </a:pPr>
            <a:endParaRPr lang="en-US" sz="1000" dirty="0">
              <a:solidFill>
                <a:schemeClr val="bg1"/>
              </a:solidFill>
            </a:endParaRPr>
          </a:p>
          <a:p>
            <a:pPr>
              <a:lnSpc>
                <a:spcPct val="90000"/>
              </a:lnSpc>
              <a:buFontTx/>
              <a:buNone/>
            </a:pPr>
            <a:endParaRPr lang="en-US" sz="1000" i="1" dirty="0">
              <a:solidFill>
                <a:schemeClr val="bg1"/>
              </a:solidFill>
            </a:endParaRPr>
          </a:p>
          <a:p>
            <a:pPr>
              <a:lnSpc>
                <a:spcPct val="90000"/>
              </a:lnSpc>
              <a:buFontTx/>
              <a:buNone/>
            </a:pPr>
            <a:endParaRPr lang="en-US" sz="1000" dirty="0">
              <a:solidFill>
                <a:schemeClr val="bg1"/>
              </a:solidFill>
            </a:endParaRPr>
          </a:p>
        </p:txBody>
      </p:sp>
    </p:spTree>
    <p:extLst>
      <p:ext uri="{BB962C8B-B14F-4D97-AF65-F5344CB8AC3E}">
        <p14:creationId xmlns:p14="http://schemas.microsoft.com/office/powerpoint/2010/main" val="283790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F8EF676-4603-4796-AE25-423133B23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p:cNvSpPr>
            <a:spLocks noGrp="1"/>
          </p:cNvSpPr>
          <p:nvPr>
            <p:ph type="title"/>
          </p:nvPr>
        </p:nvSpPr>
        <p:spPr>
          <a:xfrm>
            <a:off x="6070892" y="104804"/>
            <a:ext cx="5291327" cy="1188720"/>
          </a:xfrm>
          <a:solidFill>
            <a:srgbClr val="FFFFFF"/>
          </a:solidFill>
          <a:ln>
            <a:solidFill>
              <a:srgbClr val="404040"/>
            </a:solidFill>
          </a:ln>
        </p:spPr>
        <p:txBody>
          <a:bodyPr vert="horz" lIns="182880" tIns="182880" rIns="182880" bIns="182880" rtlCol="0" anchor="ctr">
            <a:normAutofit/>
          </a:bodyPr>
          <a:lstStyle/>
          <a:p>
            <a:r>
              <a:rPr lang="en-US"/>
              <a:t>Public Response</a:t>
            </a:r>
          </a:p>
        </p:txBody>
      </p:sp>
      <p:sp>
        <p:nvSpPr>
          <p:cNvPr id="141" name="Rectangle 140">
            <a:extLst>
              <a:ext uri="{FF2B5EF4-FFF2-40B4-BE49-F238E27FC236}">
                <a16:creationId xmlns:a16="http://schemas.microsoft.com/office/drawing/2014/main" id="{D6F5097A-7FDC-4B43-A2E4-FC428D8AC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8BB17DCE-94D1-4510-95BB-E4F639C92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5"/>
          <p:cNvPicPr>
            <a:picLocks noGrp="1" noChangeAspect="1" noChangeArrowheads="1"/>
          </p:cNvPicPr>
          <p:nvPr>
            <p:ph idx="1"/>
          </p:nvPr>
        </p:nvPicPr>
        <p:blipFill rotWithShape="1">
          <a:blip r:embed="rId2" cstate="print"/>
          <a:srcRect l="373" r="8896" b="5"/>
          <a:stretch/>
        </p:blipFill>
        <p:spPr>
          <a:xfrm>
            <a:off x="1149819" y="1126397"/>
            <a:ext cx="3044952" cy="2063834"/>
          </a:xfrm>
          <a:prstGeom prst="rect">
            <a:avLst/>
          </a:prstGeom>
          <a:noFill/>
        </p:spPr>
      </p:pic>
      <p:pic>
        <p:nvPicPr>
          <p:cNvPr id="8195" name="Picture 3"/>
          <p:cNvPicPr>
            <a:picLocks noChangeAspect="1" noChangeArrowheads="1"/>
          </p:cNvPicPr>
          <p:nvPr/>
        </p:nvPicPr>
        <p:blipFill rotWithShape="1">
          <a:blip r:embed="rId3" cstate="print"/>
          <a:srcRect l="780" r="-3" b="-3"/>
          <a:stretch/>
        </p:blipFill>
        <p:spPr bwMode="auto">
          <a:xfrm>
            <a:off x="1149823" y="3351098"/>
            <a:ext cx="3044951" cy="2063835"/>
          </a:xfrm>
          <a:prstGeom prst="rect">
            <a:avLst/>
          </a:prstGeom>
          <a:noFill/>
        </p:spPr>
      </p:pic>
      <p:sp>
        <p:nvSpPr>
          <p:cNvPr id="8196" name="TextBox 5"/>
          <p:cNvSpPr txBox="1">
            <a:spLocks noChangeArrowheads="1"/>
          </p:cNvSpPr>
          <p:nvPr/>
        </p:nvSpPr>
        <p:spPr bwMode="auto">
          <a:xfrm>
            <a:off x="6826664" y="1472880"/>
            <a:ext cx="5123289" cy="3042547"/>
          </a:xfrm>
          <a:prstGeom prst="rect">
            <a:avLst/>
          </a:prstGeom>
        </p:spPr>
        <p:txBody>
          <a:bodyPr vert="horz" lIns="91440" tIns="45720" rIns="91440" bIns="45720" rtlCol="0">
            <a:noAutofit/>
          </a:bodyPr>
          <a:lstStyle/>
          <a:p>
            <a:pPr indent="-228600" algn="r" defTabSz="914400">
              <a:lnSpc>
                <a:spcPct val="90000"/>
              </a:lnSpc>
              <a:spcBef>
                <a:spcPts val="1000"/>
              </a:spcBef>
              <a:buClr>
                <a:schemeClr val="accent2"/>
              </a:buClr>
              <a:buFont typeface="Arial" panose="020B0604020202020204" pitchFamily="34" charset="0"/>
              <a:buChar char="•"/>
            </a:pPr>
            <a:r>
              <a:rPr lang="en-US" sz="2000" b="1" dirty="0"/>
              <a:t>National Events: </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RESPECT: </a:t>
            </a:r>
            <a:r>
              <a:rPr lang="en-US" sz="2000" dirty="0"/>
              <a:t>Winnipeg, June 2010</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COURAGE</a:t>
            </a:r>
            <a:r>
              <a:rPr lang="en-US" sz="2000" dirty="0">
                <a:effectLst>
                  <a:outerShdw blurRad="38100" dist="38100" dir="2700000" algn="tl">
                    <a:srgbClr val="000000">
                      <a:alpha val="43137"/>
                    </a:srgbClr>
                  </a:outerShdw>
                </a:effectLst>
              </a:rPr>
              <a:t>: </a:t>
            </a:r>
            <a:r>
              <a:rPr lang="en-US" sz="2000" dirty="0"/>
              <a:t>Inuvik, June-July 2011</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LOVE</a:t>
            </a:r>
            <a:r>
              <a:rPr lang="en-US" sz="2000" dirty="0"/>
              <a:t>: Halifax, October, 2011</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TRUTH</a:t>
            </a:r>
            <a:r>
              <a:rPr lang="en-US" sz="2000" dirty="0"/>
              <a:t>: Saskatoon, June, 2012</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HUMILITY</a:t>
            </a:r>
            <a:r>
              <a:rPr lang="en-US" sz="2000" dirty="0"/>
              <a:t>: Montreal, April, 2013</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HONESTY</a:t>
            </a:r>
            <a:r>
              <a:rPr lang="en-US" sz="2000" dirty="0"/>
              <a:t>: Vancouver, Sept. 2013</a:t>
            </a:r>
          </a:p>
          <a:p>
            <a:pPr marL="457200" indent="-228600" algn="r" defTabSz="914400">
              <a:lnSpc>
                <a:spcPct val="90000"/>
              </a:lnSpc>
              <a:spcBef>
                <a:spcPts val="1000"/>
              </a:spcBef>
              <a:buClr>
                <a:schemeClr val="accent2"/>
              </a:buClr>
              <a:buFont typeface="Arial" panose="020B0604020202020204" pitchFamily="34" charset="0"/>
              <a:buChar char="•"/>
            </a:pPr>
            <a:r>
              <a:rPr lang="en-US" sz="2000" b="1" dirty="0">
                <a:effectLst>
                  <a:outerShdw blurRad="38100" dist="38100" dir="2700000" algn="tl">
                    <a:srgbClr val="000000">
                      <a:alpha val="43137"/>
                    </a:srgbClr>
                  </a:outerShdw>
                </a:effectLst>
              </a:rPr>
              <a:t>WISDOM</a:t>
            </a:r>
            <a:r>
              <a:rPr lang="en-US" sz="2000" b="1" dirty="0"/>
              <a:t>: </a:t>
            </a:r>
            <a:r>
              <a:rPr lang="en-US" sz="2000" dirty="0"/>
              <a:t>Edmonton, March, 2014</a:t>
            </a:r>
          </a:p>
        </p:txBody>
      </p:sp>
      <p:sp>
        <p:nvSpPr>
          <p:cNvPr id="2" name="TextBox 1">
            <a:extLst>
              <a:ext uri="{FF2B5EF4-FFF2-40B4-BE49-F238E27FC236}">
                <a16:creationId xmlns:a16="http://schemas.microsoft.com/office/drawing/2014/main" id="{ADA86906-D9A3-6E4B-A388-CB8D9E43B96F}"/>
              </a:ext>
            </a:extLst>
          </p:cNvPr>
          <p:cNvSpPr txBox="1"/>
          <p:nvPr/>
        </p:nvSpPr>
        <p:spPr>
          <a:xfrm>
            <a:off x="5315061" y="1595718"/>
            <a:ext cx="2495262" cy="4524315"/>
          </a:xfrm>
          <a:prstGeom prst="rect">
            <a:avLst/>
          </a:prstGeom>
          <a:noFill/>
        </p:spPr>
        <p:txBody>
          <a:bodyPr wrap="square" rtlCol="0">
            <a:spAutoFit/>
          </a:bodyPr>
          <a:lstStyle/>
          <a:p>
            <a:r>
              <a:rPr lang="en-US" b="1" dirty="0"/>
              <a:t>ATTENDANCE:</a:t>
            </a:r>
          </a:p>
          <a:p>
            <a:endParaRPr lang="en-US" b="1" dirty="0"/>
          </a:p>
          <a:p>
            <a:r>
              <a:rPr lang="en-US" b="1" dirty="0"/>
              <a:t>National Events:  55,500 (EST)</a:t>
            </a:r>
          </a:p>
          <a:p>
            <a:endParaRPr lang="en-US" b="1" dirty="0"/>
          </a:p>
          <a:p>
            <a:r>
              <a:rPr lang="en-US" b="1" dirty="0"/>
              <a:t>Regional Events:</a:t>
            </a:r>
          </a:p>
          <a:p>
            <a:r>
              <a:rPr lang="en-US" b="1" dirty="0"/>
              <a:t>Victoria: 5,000</a:t>
            </a:r>
          </a:p>
          <a:p>
            <a:endParaRPr lang="en-US" b="1" dirty="0"/>
          </a:p>
          <a:p>
            <a:r>
              <a:rPr lang="en-US" b="1" dirty="0"/>
              <a:t>Whitehorse: 1,000</a:t>
            </a:r>
          </a:p>
          <a:p>
            <a:endParaRPr lang="en-US" b="1" dirty="0"/>
          </a:p>
          <a:p>
            <a:r>
              <a:rPr lang="en-US" b="1" dirty="0"/>
              <a:t>Education Days:  14,300 Students</a:t>
            </a:r>
          </a:p>
          <a:p>
            <a:endParaRPr lang="en-US" b="1" dirty="0"/>
          </a:p>
          <a:p>
            <a:r>
              <a:rPr lang="en-US" b="1" dirty="0"/>
              <a:t>Online:  68 Countries &gt;250,000 views</a:t>
            </a:r>
          </a:p>
          <a:p>
            <a:endParaRPr lang="en-US" b="1" dirty="0"/>
          </a:p>
        </p:txBody>
      </p:sp>
    </p:spTree>
    <p:extLst>
      <p:ext uri="{BB962C8B-B14F-4D97-AF65-F5344CB8AC3E}">
        <p14:creationId xmlns:p14="http://schemas.microsoft.com/office/powerpoint/2010/main" val="413528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221" name="Rectangle 71">
            <a:extLst>
              <a:ext uri="{FF2B5EF4-FFF2-40B4-BE49-F238E27FC236}">
                <a16:creationId xmlns:a16="http://schemas.microsoft.com/office/drawing/2014/main" id="{930BC020-BDBF-49EB-9898-BAB5BF559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219" name="TextBox 4"/>
          <p:cNvSpPr txBox="1">
            <a:spLocks noChangeArrowheads="1"/>
          </p:cNvSpPr>
          <p:nvPr/>
        </p:nvSpPr>
        <p:spPr bwMode="auto">
          <a:xfrm>
            <a:off x="2238412" y="3454668"/>
            <a:ext cx="7729729" cy="855406"/>
          </a:xfrm>
          <a:prstGeom prst="rect">
            <a:avLst/>
          </a:prstGeom>
          <a:noFill/>
          <a:ln>
            <a:solidFill>
              <a:schemeClr val="bg1"/>
            </a:solidFill>
          </a:ln>
        </p:spPr>
        <p:txBody>
          <a:bodyPr vert="horz" lIns="182880" tIns="182880" rIns="182880" bIns="182880" rtlCol="0" anchor="ctr">
            <a:normAutofit/>
          </a:bodyPr>
          <a:lstStyle/>
          <a:p>
            <a:pPr algn="ctr" defTabSz="914400">
              <a:lnSpc>
                <a:spcPct val="90000"/>
              </a:lnSpc>
              <a:spcBef>
                <a:spcPct val="0"/>
              </a:spcBef>
              <a:spcAft>
                <a:spcPts val="600"/>
              </a:spcAft>
            </a:pPr>
            <a:r>
              <a:rPr lang="en-US" sz="2400" b="1" cap="all" spc="200">
                <a:solidFill>
                  <a:schemeClr val="bg1"/>
                </a:solidFill>
                <a:effectLst>
                  <a:outerShdw blurRad="38100" dist="38100" dir="2700000" algn="tl">
                    <a:srgbClr val="000000">
                      <a:alpha val="43137"/>
                    </a:srgbClr>
                  </a:outerShdw>
                </a:effectLst>
                <a:latin typeface="+mj-lt"/>
                <a:ea typeface="+mj-ea"/>
                <a:cs typeface="+mj-cs"/>
              </a:rPr>
              <a:t>TRC Honorary Witnesses</a:t>
            </a:r>
          </a:p>
        </p:txBody>
      </p:sp>
      <p:pic>
        <p:nvPicPr>
          <p:cNvPr id="9218" name="Picture 2"/>
          <p:cNvPicPr>
            <a:picLocks noChangeAspect="1" noChangeArrowheads="1"/>
          </p:cNvPicPr>
          <p:nvPr/>
        </p:nvPicPr>
        <p:blipFill rotWithShape="1">
          <a:blip r:embed="rId3" cstate="print"/>
          <a:srcRect t="14251" b="42645"/>
          <a:stretch/>
        </p:blipFill>
        <p:spPr bwMode="auto">
          <a:xfrm>
            <a:off x="20" y="-2"/>
            <a:ext cx="12191980" cy="3429000"/>
          </a:xfrm>
          <a:prstGeom prst="rect">
            <a:avLst/>
          </a:prstGeom>
          <a:noFill/>
        </p:spPr>
      </p:pic>
      <p:sp>
        <p:nvSpPr>
          <p:cNvPr id="5" name="Rectangle 4"/>
          <p:cNvSpPr/>
          <p:nvPr/>
        </p:nvSpPr>
        <p:spPr>
          <a:xfrm>
            <a:off x="654423" y="4541275"/>
            <a:ext cx="10614211" cy="2029853"/>
          </a:xfrm>
          <a:prstGeom prst="rect">
            <a:avLst/>
          </a:prstGeom>
        </p:spPr>
        <p:txBody>
          <a:bodyPr vert="horz" lIns="91440" tIns="45720" rIns="91440" bIns="45720" rtlCol="0">
            <a:noAutofit/>
          </a:bodyPr>
          <a:lstStyle/>
          <a:p>
            <a:pPr algn="ctr" defTabSz="914400">
              <a:lnSpc>
                <a:spcPct val="90000"/>
              </a:lnSpc>
              <a:spcBef>
                <a:spcPts val="1000"/>
              </a:spcBef>
              <a:buClr>
                <a:schemeClr val="accent2"/>
              </a:buClr>
            </a:pPr>
            <a:r>
              <a:rPr lang="en-US" sz="2000" b="1" dirty="0">
                <a:solidFill>
                  <a:schemeClr val="bg1"/>
                </a:solidFill>
              </a:rPr>
              <a:t>“Reconciliation” is a beautiful word . . .  It connotes images of aspiration, of expectation, and hope for a positive outcome. It is all about creating something new while fully recognizing the past. . . </a:t>
            </a:r>
          </a:p>
          <a:p>
            <a:pPr algn="ctr" defTabSz="914400">
              <a:lnSpc>
                <a:spcPct val="90000"/>
              </a:lnSpc>
              <a:spcBef>
                <a:spcPts val="1000"/>
              </a:spcBef>
              <a:buClr>
                <a:schemeClr val="accent2"/>
              </a:buClr>
            </a:pPr>
            <a:r>
              <a:rPr lang="en-US" sz="2000" b="1" dirty="0">
                <a:solidFill>
                  <a:schemeClr val="bg1"/>
                </a:solidFill>
              </a:rPr>
              <a:t>Both parties need to address the situation in truth, understand its profound impact, learn lessons, and then rebuild….</a:t>
            </a:r>
          </a:p>
          <a:p>
            <a:pPr algn="ctr" defTabSz="914400">
              <a:lnSpc>
                <a:spcPct val="90000"/>
              </a:lnSpc>
              <a:spcBef>
                <a:spcPts val="1000"/>
              </a:spcBef>
              <a:buClr>
                <a:schemeClr val="accent2"/>
              </a:buClr>
            </a:pPr>
            <a:r>
              <a:rPr lang="en-US" sz="2000" b="1" i="1" dirty="0">
                <a:solidFill>
                  <a:schemeClr val="bg1"/>
                </a:solidFill>
              </a:rPr>
              <a:t>			Honourable David C. Onley, TRC Honorary Witness</a:t>
            </a:r>
            <a:endParaRPr lang="en-US" sz="2000" b="1" dirty="0">
              <a:solidFill>
                <a:schemeClr val="bg1"/>
              </a:solidFill>
            </a:endParaRPr>
          </a:p>
        </p:txBody>
      </p:sp>
    </p:spTree>
    <p:extLst>
      <p:ext uri="{BB962C8B-B14F-4D97-AF65-F5344CB8AC3E}">
        <p14:creationId xmlns:p14="http://schemas.microsoft.com/office/powerpoint/2010/main" val="19698317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8" name="Content Placeholder 2">
            <a:extLst>
              <a:ext uri="{FF2B5EF4-FFF2-40B4-BE49-F238E27FC236}">
                <a16:creationId xmlns:a16="http://schemas.microsoft.com/office/drawing/2014/main" id="{A270BF43-CE24-4AB0-BC02-F885AF1BC24D}"/>
              </a:ext>
            </a:extLst>
          </p:cNvPr>
          <p:cNvGraphicFramePr>
            <a:graphicFrameLocks noGrp="1"/>
          </p:cNvGraphicFramePr>
          <p:nvPr>
            <p:ph idx="1"/>
            <p:extLst>
              <p:ext uri="{D42A27DB-BD31-4B8C-83A1-F6EECF244321}">
                <p14:modId xmlns:p14="http://schemas.microsoft.com/office/powerpoint/2010/main" val="3608556830"/>
              </p:ext>
            </p:extLst>
          </p:nvPr>
        </p:nvGraphicFramePr>
        <p:xfrm>
          <a:off x="441789" y="152400"/>
          <a:ext cx="6709024"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5"/>
          <p:cNvPicPr>
            <a:picLocks noChangeAspect="1" noChangeArrowheads="1"/>
          </p:cNvPicPr>
          <p:nvPr/>
        </p:nvPicPr>
        <p:blipFill>
          <a:blip r:embed="rId7" cstate="print"/>
          <a:srcRect/>
          <a:stretch>
            <a:fillRect/>
          </a:stretch>
        </p:blipFill>
        <p:spPr bwMode="auto">
          <a:xfrm>
            <a:off x="7419324" y="752582"/>
            <a:ext cx="4468733" cy="3449548"/>
          </a:xfrm>
          <a:prstGeom prst="rect">
            <a:avLst/>
          </a:prstGeom>
          <a:noFill/>
          <a:ln w="9525">
            <a:noFill/>
            <a:miter lim="800000"/>
            <a:headEnd/>
            <a:tailEnd/>
          </a:ln>
        </p:spPr>
      </p:pic>
      <p:sp>
        <p:nvSpPr>
          <p:cNvPr id="5" name="TextBox 4"/>
          <p:cNvSpPr txBox="1"/>
          <p:nvPr/>
        </p:nvSpPr>
        <p:spPr>
          <a:xfrm>
            <a:off x="5411057" y="152400"/>
            <a:ext cx="6477000" cy="523220"/>
          </a:xfrm>
          <a:prstGeom prst="rect">
            <a:avLst/>
          </a:prstGeom>
          <a:noFill/>
        </p:spPr>
        <p:txBody>
          <a:bodyPr wrap="square" rtlCol="0">
            <a:spAutoFit/>
          </a:bodyPr>
          <a:lstStyle/>
          <a:p>
            <a:pPr algn="r"/>
            <a:r>
              <a:rPr lang="en-US" sz="2800" b="1" dirty="0">
                <a:solidFill>
                  <a:schemeClr val="accent1"/>
                </a:solidFill>
              </a:rPr>
              <a:t>     </a:t>
            </a:r>
            <a:r>
              <a:rPr lang="en-US" sz="2800" b="1" dirty="0">
                <a:solidFill>
                  <a:schemeClr val="accent1"/>
                </a:solidFill>
                <a:effectLst>
                  <a:outerShdw blurRad="38100" dist="38100" dir="2700000" algn="tl">
                    <a:srgbClr val="000000">
                      <a:alpha val="43137"/>
                    </a:srgbClr>
                  </a:outerShdw>
                </a:effectLst>
              </a:rPr>
              <a:t>Documenting &amp; Remembering</a:t>
            </a:r>
          </a:p>
        </p:txBody>
      </p:sp>
    </p:spTree>
    <p:extLst>
      <p:ext uri="{BB962C8B-B14F-4D97-AF65-F5344CB8AC3E}">
        <p14:creationId xmlns:p14="http://schemas.microsoft.com/office/powerpoint/2010/main" val="404326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05400" y="297951"/>
            <a:ext cx="6858000" cy="836487"/>
          </a:xfrm>
        </p:spPr>
        <p:txBody>
          <a:bodyPr>
            <a:normAutofit fontScale="90000"/>
          </a:bodyPr>
          <a:lstStyle/>
          <a:p>
            <a:pPr algn="r"/>
            <a:r>
              <a:rPr lang="en-US" dirty="0">
                <a:latin typeface="Arial" pitchFamily="34" charset="0"/>
                <a:cs typeface="Arial" pitchFamily="34" charset="0"/>
              </a:rPr>
              <a:t>TRC Final Report &amp; Calls to Action </a:t>
            </a:r>
          </a:p>
        </p:txBody>
      </p:sp>
      <p:sp>
        <p:nvSpPr>
          <p:cNvPr id="13315" name="Content Placeholder 2"/>
          <p:cNvSpPr>
            <a:spLocks noGrp="1"/>
          </p:cNvSpPr>
          <p:nvPr>
            <p:ph idx="1"/>
          </p:nvPr>
        </p:nvSpPr>
        <p:spPr>
          <a:xfrm>
            <a:off x="599326" y="452063"/>
            <a:ext cx="3810000" cy="6113124"/>
          </a:xfrm>
        </p:spPr>
        <p:txBody>
          <a:bodyPr>
            <a:normAutofit/>
          </a:bodyPr>
          <a:lstStyle/>
          <a:p>
            <a:r>
              <a:rPr lang="en-US" sz="2400" dirty="0">
                <a:solidFill>
                  <a:srgbClr val="000000"/>
                </a:solidFill>
                <a:latin typeface="Arial" pitchFamily="34" charset="0"/>
                <a:cs typeface="Arial" pitchFamily="34" charset="0"/>
              </a:rPr>
              <a:t>History of Schools</a:t>
            </a:r>
          </a:p>
          <a:p>
            <a:r>
              <a:rPr lang="en-US" sz="2400" dirty="0">
                <a:solidFill>
                  <a:srgbClr val="000000"/>
                </a:solidFill>
                <a:latin typeface="Arial" pitchFamily="34" charset="0"/>
                <a:cs typeface="Arial" pitchFamily="34" charset="0"/>
              </a:rPr>
              <a:t>The Missing Children</a:t>
            </a:r>
          </a:p>
          <a:p>
            <a:r>
              <a:rPr lang="en-US" sz="2400" dirty="0">
                <a:solidFill>
                  <a:srgbClr val="000000"/>
                </a:solidFill>
                <a:latin typeface="Arial" pitchFamily="34" charset="0"/>
                <a:cs typeface="Arial" pitchFamily="34" charset="0"/>
              </a:rPr>
              <a:t>School Legacy issues:</a:t>
            </a:r>
          </a:p>
          <a:p>
            <a:pPr lvl="1">
              <a:spcBef>
                <a:spcPts val="1224"/>
              </a:spcBef>
            </a:pPr>
            <a:r>
              <a:rPr lang="en-US" sz="2000" dirty="0">
                <a:solidFill>
                  <a:srgbClr val="000000"/>
                </a:solidFill>
                <a:latin typeface="Arial" pitchFamily="34" charset="0"/>
                <a:cs typeface="Arial" pitchFamily="34" charset="0"/>
              </a:rPr>
              <a:t>Education</a:t>
            </a:r>
          </a:p>
          <a:p>
            <a:pPr lvl="1"/>
            <a:r>
              <a:rPr lang="en-US" sz="2000" dirty="0">
                <a:solidFill>
                  <a:srgbClr val="000000"/>
                </a:solidFill>
                <a:latin typeface="Arial" pitchFamily="34" charset="0"/>
                <a:cs typeface="Arial" pitchFamily="34" charset="0"/>
              </a:rPr>
              <a:t>Culture and Language</a:t>
            </a:r>
          </a:p>
          <a:p>
            <a:pPr lvl="1"/>
            <a:r>
              <a:rPr lang="en-US" sz="2000" dirty="0">
                <a:solidFill>
                  <a:srgbClr val="000000"/>
                </a:solidFill>
                <a:latin typeface="Arial" pitchFamily="34" charset="0"/>
                <a:cs typeface="Arial" pitchFamily="34" charset="0"/>
              </a:rPr>
              <a:t>Spirituality</a:t>
            </a:r>
          </a:p>
          <a:p>
            <a:pPr lvl="1"/>
            <a:r>
              <a:rPr lang="en-US" sz="2000" dirty="0">
                <a:solidFill>
                  <a:srgbClr val="000000"/>
                </a:solidFill>
                <a:latin typeface="Arial" pitchFamily="34" charset="0"/>
                <a:cs typeface="Arial" pitchFamily="34" charset="0"/>
              </a:rPr>
              <a:t>Health</a:t>
            </a:r>
          </a:p>
          <a:p>
            <a:pPr lvl="1"/>
            <a:r>
              <a:rPr lang="en-US" sz="2000" dirty="0">
                <a:solidFill>
                  <a:srgbClr val="000000"/>
                </a:solidFill>
                <a:latin typeface="Arial" pitchFamily="34" charset="0"/>
                <a:cs typeface="Arial" pitchFamily="34" charset="0"/>
              </a:rPr>
              <a:t>Justice</a:t>
            </a:r>
          </a:p>
          <a:p>
            <a:pPr lvl="1"/>
            <a:r>
              <a:rPr lang="en-US" sz="2000" dirty="0">
                <a:solidFill>
                  <a:srgbClr val="000000"/>
                </a:solidFill>
                <a:latin typeface="Arial" pitchFamily="34" charset="0"/>
                <a:cs typeface="Arial" pitchFamily="34" charset="0"/>
              </a:rPr>
              <a:t>Governance</a:t>
            </a:r>
          </a:p>
          <a:p>
            <a:pPr lvl="1"/>
            <a:r>
              <a:rPr lang="en-US" sz="2000" dirty="0">
                <a:solidFill>
                  <a:srgbClr val="000000"/>
                </a:solidFill>
                <a:latin typeface="Arial" pitchFamily="34" charset="0"/>
                <a:cs typeface="Arial" pitchFamily="34" charset="0"/>
              </a:rPr>
              <a:t>Poverty</a:t>
            </a:r>
          </a:p>
          <a:p>
            <a:pPr lvl="1"/>
            <a:r>
              <a:rPr lang="en-US" sz="2000" dirty="0">
                <a:solidFill>
                  <a:srgbClr val="000000"/>
                </a:solidFill>
                <a:latin typeface="Arial" pitchFamily="34" charset="0"/>
                <a:cs typeface="Arial" pitchFamily="34" charset="0"/>
              </a:rPr>
              <a:t>The Missing &amp; Murdered</a:t>
            </a:r>
          </a:p>
          <a:p>
            <a:pPr lvl="1"/>
            <a:r>
              <a:rPr lang="en-US" sz="2000" dirty="0">
                <a:solidFill>
                  <a:srgbClr val="000000"/>
                </a:solidFill>
                <a:latin typeface="Arial" pitchFamily="34" charset="0"/>
                <a:cs typeface="Arial" pitchFamily="34" charset="0"/>
              </a:rPr>
              <a:t>Child Welfare</a:t>
            </a:r>
            <a:endParaRPr lang="en-US" sz="2400" dirty="0">
              <a:solidFill>
                <a:srgbClr val="000000"/>
              </a:solidFill>
              <a:latin typeface="Arial" pitchFamily="34" charset="0"/>
              <a:cs typeface="Arial" pitchFamily="34" charset="0"/>
            </a:endParaRPr>
          </a:p>
          <a:p>
            <a:r>
              <a:rPr lang="en-US" sz="2400" dirty="0">
                <a:solidFill>
                  <a:srgbClr val="000000"/>
                </a:solidFill>
                <a:latin typeface="Arial" pitchFamily="34" charset="0"/>
                <a:cs typeface="Arial" pitchFamily="34" charset="0"/>
              </a:rPr>
              <a:t>Reconciliation</a:t>
            </a:r>
          </a:p>
          <a:p>
            <a:endParaRPr lang="en-US" sz="2400" dirty="0">
              <a:solidFill>
                <a:srgbClr val="000000"/>
              </a:solidFill>
              <a:latin typeface="Arial" pitchFamily="34" charset="0"/>
              <a:cs typeface="Arial" pitchFamily="34" charset="0"/>
            </a:endParaRPr>
          </a:p>
        </p:txBody>
      </p:sp>
      <p:pic>
        <p:nvPicPr>
          <p:cNvPr id="13316" name="Picture 7"/>
          <p:cNvPicPr>
            <a:picLocks noChangeArrowheads="1"/>
          </p:cNvPicPr>
          <p:nvPr/>
        </p:nvPicPr>
        <p:blipFill>
          <a:blip r:embed="rId2" cstate="print"/>
          <a:srcRect/>
          <a:stretch>
            <a:fillRect/>
          </a:stretch>
        </p:blipFill>
        <p:spPr bwMode="auto">
          <a:xfrm>
            <a:off x="6525986" y="1134438"/>
            <a:ext cx="5334000" cy="4267200"/>
          </a:xfrm>
          <a:prstGeom prst="ellipse">
            <a:avLst/>
          </a:prstGeom>
          <a:ln>
            <a:noFill/>
          </a:ln>
          <a:effectLst>
            <a:softEdge rad="112500"/>
          </a:effectLst>
        </p:spPr>
      </p:pic>
    </p:spTree>
    <p:extLst>
      <p:ext uri="{BB962C8B-B14F-4D97-AF65-F5344CB8AC3E}">
        <p14:creationId xmlns:p14="http://schemas.microsoft.com/office/powerpoint/2010/main" val="1185952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4277651" y="370245"/>
            <a:ext cx="7729728" cy="1188720"/>
          </a:xfrm>
          <a:solidFill>
            <a:srgbClr val="FFFFFF"/>
          </a:solidFill>
        </p:spPr>
        <p:txBody>
          <a:bodyPr>
            <a:normAutofit/>
          </a:bodyPr>
          <a:lstStyle/>
          <a:p>
            <a:r>
              <a:rPr lang="en-US" dirty="0">
                <a:latin typeface="Arial" pitchFamily="34" charset="0"/>
                <a:cs typeface="Arial" pitchFamily="34" charset="0"/>
              </a:rPr>
              <a:t>TRC Key Findings</a:t>
            </a:r>
            <a:endParaRPr lang="en-US">
              <a:latin typeface="Arial" pitchFamily="34" charset="0"/>
              <a:cs typeface="Arial" pitchFamily="34" charset="0"/>
            </a:endParaRPr>
          </a:p>
        </p:txBody>
      </p:sp>
      <p:sp>
        <p:nvSpPr>
          <p:cNvPr id="14339" name="Content Placeholder 2"/>
          <p:cNvSpPr>
            <a:spLocks noGrp="1"/>
          </p:cNvSpPr>
          <p:nvPr>
            <p:ph idx="1"/>
          </p:nvPr>
        </p:nvSpPr>
        <p:spPr>
          <a:xfrm>
            <a:off x="1488141" y="1850571"/>
            <a:ext cx="9233647" cy="3599970"/>
          </a:xfrm>
        </p:spPr>
        <p:txBody>
          <a:bodyPr>
            <a:normAutofit/>
          </a:bodyPr>
          <a:lstStyle/>
          <a:p>
            <a:pPr marL="342900" lvl="1" indent="-342900">
              <a:buNone/>
              <a:defRPr/>
            </a:pPr>
            <a:r>
              <a:rPr lang="en-US" sz="2400" b="1" dirty="0">
                <a:solidFill>
                  <a:srgbClr val="404040"/>
                </a:solidFill>
                <a:effectLst>
                  <a:outerShdw blurRad="38100" dist="38100" dir="2700000" algn="tl">
                    <a:srgbClr val="000000">
                      <a:alpha val="43137"/>
                    </a:srgbClr>
                  </a:outerShdw>
                </a:effectLst>
                <a:latin typeface="Arial" pitchFamily="34" charset="0"/>
                <a:cs typeface="Arial" pitchFamily="34" charset="0"/>
              </a:rPr>
              <a:t>PRINCIPLES OF RECONCILIATION</a:t>
            </a:r>
            <a:r>
              <a:rPr lang="en-US" sz="2400" b="1" dirty="0">
                <a:solidFill>
                  <a:srgbClr val="404040"/>
                </a:solidFill>
                <a:latin typeface="Arial" pitchFamily="34" charset="0"/>
                <a:cs typeface="Arial" pitchFamily="34" charset="0"/>
              </a:rPr>
              <a:t>:</a:t>
            </a:r>
          </a:p>
          <a:p>
            <a:pPr marL="342900" lvl="1" indent="-342900">
              <a:buNone/>
              <a:defRPr/>
            </a:pPr>
            <a:endParaRPr lang="en-US" b="1" dirty="0">
              <a:solidFill>
                <a:srgbClr val="404040"/>
              </a:solidFill>
              <a:latin typeface="Arial" pitchFamily="34" charset="0"/>
              <a:cs typeface="Arial" pitchFamily="34" charset="0"/>
            </a:endParaRPr>
          </a:p>
          <a:p>
            <a:pPr lvl="1" indent="-457200">
              <a:buAutoNum type="arabicPeriod"/>
              <a:defRPr/>
            </a:pPr>
            <a:r>
              <a:rPr lang="en-US" sz="2200" dirty="0">
                <a:solidFill>
                  <a:srgbClr val="404040"/>
                </a:solidFill>
                <a:latin typeface="Arial" pitchFamily="34" charset="0"/>
                <a:cs typeface="Arial" pitchFamily="34" charset="0"/>
              </a:rPr>
              <a:t>UN Declaration on Rights of Indigenous Peoples is </a:t>
            </a:r>
            <a:r>
              <a:rPr lang="en-US" sz="2200" b="1" dirty="0">
                <a:solidFill>
                  <a:srgbClr val="404040"/>
                </a:solidFill>
                <a:latin typeface="Arial" pitchFamily="34" charset="0"/>
                <a:cs typeface="Arial" pitchFamily="34" charset="0"/>
              </a:rPr>
              <a:t>framework for reconciliation.</a:t>
            </a:r>
          </a:p>
          <a:p>
            <a:pPr lvl="1" indent="-457200">
              <a:buAutoNum type="arabicPeriod"/>
              <a:defRPr/>
            </a:pPr>
            <a:r>
              <a:rPr lang="en-US" sz="2200" dirty="0">
                <a:solidFill>
                  <a:srgbClr val="404040"/>
                </a:solidFill>
                <a:latin typeface="Arial" pitchFamily="34" charset="0"/>
                <a:cs typeface="Arial" pitchFamily="34" charset="0"/>
              </a:rPr>
              <a:t>First Nations, Inuit &amp; Métis peoples have Treaty, </a:t>
            </a:r>
            <a:r>
              <a:rPr lang="en-US" sz="2200" b="1" dirty="0">
                <a:solidFill>
                  <a:srgbClr val="404040"/>
                </a:solidFill>
                <a:latin typeface="Arial" pitchFamily="34" charset="0"/>
                <a:cs typeface="Arial" pitchFamily="34" charset="0"/>
              </a:rPr>
              <a:t>constitutional and Treaty rights that must be recognized </a:t>
            </a:r>
            <a:r>
              <a:rPr lang="en-US" sz="2200" dirty="0">
                <a:solidFill>
                  <a:srgbClr val="404040"/>
                </a:solidFill>
                <a:latin typeface="Arial" pitchFamily="34" charset="0"/>
                <a:cs typeface="Arial" pitchFamily="34" charset="0"/>
              </a:rPr>
              <a:t>&amp; respected.</a:t>
            </a:r>
          </a:p>
          <a:p>
            <a:pPr lvl="1" indent="-457200">
              <a:buFont typeface="Arial" panose="020B0604020202020204" pitchFamily="34" charset="0"/>
              <a:buAutoNum type="arabicPeriod"/>
              <a:defRPr/>
            </a:pPr>
            <a:r>
              <a:rPr lang="en-US" sz="2200" dirty="0">
                <a:latin typeface="Arial" pitchFamily="34" charset="0"/>
                <a:cs typeface="Arial" pitchFamily="34" charset="0"/>
              </a:rPr>
              <a:t>Reconciliation is </a:t>
            </a:r>
            <a:r>
              <a:rPr lang="en-US" sz="2200" b="1" dirty="0">
                <a:latin typeface="Arial" pitchFamily="34" charset="0"/>
                <a:cs typeface="Arial" pitchFamily="34" charset="0"/>
              </a:rPr>
              <a:t>process of healing relationships</a:t>
            </a:r>
            <a:r>
              <a:rPr lang="en-US" sz="2200" dirty="0">
                <a:latin typeface="Arial" pitchFamily="34" charset="0"/>
                <a:cs typeface="Arial" pitchFamily="34" charset="0"/>
              </a:rPr>
              <a:t> that requires public truth sharing, apology, commemoration &amp; redress of past harms.</a:t>
            </a:r>
          </a:p>
          <a:p>
            <a:pPr marL="0" lvl="1" indent="0">
              <a:buNone/>
              <a:defRPr/>
            </a:pPr>
            <a:endParaRPr lang="en-US" sz="2000" dirty="0">
              <a:latin typeface="Arial" pitchFamily="34" charset="0"/>
              <a:cs typeface="Arial" pitchFamily="34" charset="0"/>
            </a:endParaRPr>
          </a:p>
          <a:p>
            <a:pPr lvl="1" indent="-457200">
              <a:buAutoNum type="arabicPeriod"/>
              <a:defRPr/>
            </a:pPr>
            <a:endParaRPr lang="en-US" sz="2000" dirty="0">
              <a:solidFill>
                <a:srgbClr val="404040"/>
              </a:solidFill>
              <a:latin typeface="Arial" pitchFamily="34" charset="0"/>
              <a:cs typeface="Arial" pitchFamily="34" charset="0"/>
            </a:endParaRPr>
          </a:p>
          <a:p>
            <a:pPr lvl="1" indent="-457200">
              <a:buAutoNum type="arabicPeriod"/>
              <a:defRPr/>
            </a:pPr>
            <a:endParaRPr lang="en-US" dirty="0">
              <a:solidFill>
                <a:srgbClr val="404040"/>
              </a:solidFill>
            </a:endParaRPr>
          </a:p>
        </p:txBody>
      </p:sp>
    </p:spTree>
    <p:extLst>
      <p:ext uri="{BB962C8B-B14F-4D97-AF65-F5344CB8AC3E}">
        <p14:creationId xmlns:p14="http://schemas.microsoft.com/office/powerpoint/2010/main" val="399277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55878" y="187452"/>
            <a:ext cx="7729728" cy="1188720"/>
          </a:xfrm>
          <a:solidFill>
            <a:srgbClr val="FFFFFF"/>
          </a:solidFill>
        </p:spPr>
        <p:txBody>
          <a:bodyPr>
            <a:normAutofit/>
          </a:bodyPr>
          <a:lstStyle/>
          <a:p>
            <a:r>
              <a:rPr lang="en-US" dirty="0">
                <a:latin typeface="Arial" pitchFamily="34" charset="0"/>
                <a:cs typeface="Arial" pitchFamily="34" charset="0"/>
              </a:rPr>
              <a:t>TRC Key Findings</a:t>
            </a:r>
            <a:endParaRPr lang="en-US"/>
          </a:p>
        </p:txBody>
      </p:sp>
      <p:sp>
        <p:nvSpPr>
          <p:cNvPr id="3" name="Content Placeholder 2"/>
          <p:cNvSpPr>
            <a:spLocks noGrp="1"/>
          </p:cNvSpPr>
          <p:nvPr>
            <p:ph idx="1"/>
          </p:nvPr>
        </p:nvSpPr>
        <p:spPr>
          <a:xfrm>
            <a:off x="1479176" y="1649506"/>
            <a:ext cx="9006398" cy="3521012"/>
          </a:xfrm>
        </p:spPr>
        <p:txBody>
          <a:bodyPr>
            <a:normAutofit/>
          </a:bodyPr>
          <a:lstStyle/>
          <a:p>
            <a:pPr lvl="1" indent="-457200">
              <a:buNone/>
              <a:defRPr/>
            </a:pPr>
            <a:r>
              <a:rPr lang="en-US" sz="2400" b="1" dirty="0">
                <a:solidFill>
                  <a:srgbClr val="404040"/>
                </a:solidFill>
                <a:effectLst>
                  <a:outerShdw blurRad="38100" dist="38100" dir="2700000" algn="tl">
                    <a:srgbClr val="000000">
                      <a:alpha val="43137"/>
                    </a:srgbClr>
                  </a:outerShdw>
                </a:effectLst>
                <a:latin typeface="Arial" pitchFamily="34" charset="0"/>
                <a:cs typeface="Arial" pitchFamily="34" charset="0"/>
              </a:rPr>
              <a:t>PRINCIPLES OF RECONCILIATION</a:t>
            </a:r>
            <a:r>
              <a:rPr lang="en-US" sz="2400" b="1" dirty="0">
                <a:solidFill>
                  <a:srgbClr val="404040"/>
                </a:solidFill>
                <a:latin typeface="Arial" pitchFamily="34" charset="0"/>
                <a:cs typeface="Arial" pitchFamily="34" charset="0"/>
              </a:rPr>
              <a:t>:</a:t>
            </a:r>
            <a:endParaRPr lang="en-US" dirty="0">
              <a:solidFill>
                <a:srgbClr val="404040"/>
              </a:solidFill>
            </a:endParaRPr>
          </a:p>
          <a:p>
            <a:pPr lvl="1" indent="-457200">
              <a:buAutoNum type="arabicPeriod" startAt="4"/>
              <a:defRPr/>
            </a:pPr>
            <a:r>
              <a:rPr lang="en-US" sz="2000" dirty="0">
                <a:solidFill>
                  <a:srgbClr val="404040"/>
                </a:solidFill>
                <a:latin typeface="Arial" pitchFamily="34" charset="0"/>
                <a:cs typeface="Arial" pitchFamily="34" charset="0"/>
              </a:rPr>
              <a:t>Reconciliation </a:t>
            </a:r>
            <a:r>
              <a:rPr lang="en-US" sz="2000" b="1" dirty="0">
                <a:solidFill>
                  <a:srgbClr val="404040"/>
                </a:solidFill>
                <a:latin typeface="Arial" pitchFamily="34" charset="0"/>
                <a:cs typeface="Arial" pitchFamily="34" charset="0"/>
              </a:rPr>
              <a:t>requires action to address destructive impacts</a:t>
            </a:r>
            <a:r>
              <a:rPr lang="en-US" sz="2000" dirty="0">
                <a:solidFill>
                  <a:srgbClr val="404040"/>
                </a:solidFill>
                <a:latin typeface="Arial" pitchFamily="34" charset="0"/>
                <a:cs typeface="Arial" pitchFamily="34" charset="0"/>
              </a:rPr>
              <a:t> on Aboriginal education, language &amp; culture, health, child welfare, administration of justice, economic opportunity &amp; prosperity.</a:t>
            </a:r>
          </a:p>
          <a:p>
            <a:pPr lvl="1" indent="-457200">
              <a:buAutoNum type="arabicPeriod" startAt="4"/>
              <a:defRPr/>
            </a:pPr>
            <a:r>
              <a:rPr lang="en-US" sz="2000" dirty="0">
                <a:latin typeface="Arial" pitchFamily="34" charset="0"/>
                <a:cs typeface="Arial" pitchFamily="34" charset="0"/>
              </a:rPr>
              <a:t>Reconciliation must create </a:t>
            </a:r>
            <a:r>
              <a:rPr lang="en-US" sz="2000" b="1" dirty="0">
                <a:latin typeface="Arial" pitchFamily="34" charset="0"/>
                <a:cs typeface="Arial" pitchFamily="34" charset="0"/>
              </a:rPr>
              <a:t>more equitable society, closing gaps</a:t>
            </a:r>
            <a:r>
              <a:rPr lang="en-US" sz="2000" dirty="0">
                <a:latin typeface="Arial" pitchFamily="34" charset="0"/>
                <a:cs typeface="Arial" pitchFamily="34" charset="0"/>
              </a:rPr>
              <a:t> in social, health &amp; economic outcomes.</a:t>
            </a:r>
          </a:p>
          <a:p>
            <a:pPr lvl="1" indent="-457200">
              <a:buAutoNum type="arabicPeriod" startAt="4"/>
              <a:defRPr/>
            </a:pPr>
            <a:r>
              <a:rPr lang="en-US" sz="2000" b="1" dirty="0">
                <a:latin typeface="Arial" pitchFamily="34" charset="0"/>
                <a:cs typeface="Arial" pitchFamily="34" charset="0"/>
              </a:rPr>
              <a:t>All Canadians are Treaty peoples &amp; share responsibility</a:t>
            </a:r>
            <a:r>
              <a:rPr lang="en-US" sz="2000" dirty="0">
                <a:latin typeface="Arial" pitchFamily="34" charset="0"/>
                <a:cs typeface="Arial" pitchFamily="34" charset="0"/>
              </a:rPr>
              <a:t> for mutually respectful relationships.</a:t>
            </a:r>
          </a:p>
          <a:p>
            <a:pPr lvl="1" indent="-457200">
              <a:buFont typeface="Arial" panose="020B0604020202020204" pitchFamily="34" charset="0"/>
              <a:buAutoNum type="arabicPeriod" startAt="5"/>
              <a:defRPr/>
            </a:pPr>
            <a:endParaRPr lang="en-US" sz="2000" dirty="0">
              <a:latin typeface="Arial" pitchFamily="34" charset="0"/>
              <a:cs typeface="Arial" pitchFamily="34" charset="0"/>
            </a:endParaRPr>
          </a:p>
          <a:p>
            <a:pPr lvl="1" indent="-457200">
              <a:buAutoNum type="arabicPeriod" startAt="5"/>
              <a:defRPr/>
            </a:pPr>
            <a:endParaRPr lang="en-US" sz="2000" dirty="0">
              <a:solidFill>
                <a:srgbClr val="404040"/>
              </a:solidFill>
              <a:latin typeface="Arial" pitchFamily="34" charset="0"/>
              <a:cs typeface="Arial" pitchFamily="34" charset="0"/>
            </a:endParaRPr>
          </a:p>
          <a:p>
            <a:pPr lvl="1" indent="-457200">
              <a:buAutoNum type="arabicPeriod" startAt="5"/>
              <a:defRPr/>
            </a:pPr>
            <a:endParaRPr lang="en-US" sz="2000" dirty="0">
              <a:solidFill>
                <a:srgbClr val="404040"/>
              </a:solidFill>
              <a:latin typeface="Arial" pitchFamily="34" charset="0"/>
              <a:cs typeface="Arial" pitchFamily="34" charset="0"/>
            </a:endParaRPr>
          </a:p>
          <a:p>
            <a:endParaRPr lang="en-US" dirty="0">
              <a:solidFill>
                <a:srgbClr val="404040"/>
              </a:solidFill>
            </a:endParaRPr>
          </a:p>
        </p:txBody>
      </p:sp>
    </p:spTree>
    <p:extLst>
      <p:ext uri="{BB962C8B-B14F-4D97-AF65-F5344CB8AC3E}">
        <p14:creationId xmlns:p14="http://schemas.microsoft.com/office/powerpoint/2010/main" val="2970658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0565" y="304133"/>
            <a:ext cx="7729728" cy="1188720"/>
          </a:xfrm>
          <a:solidFill>
            <a:srgbClr val="FFFFFF"/>
          </a:solidFill>
        </p:spPr>
        <p:txBody>
          <a:bodyPr>
            <a:normAutofit/>
          </a:bodyPr>
          <a:lstStyle/>
          <a:p>
            <a:r>
              <a:rPr lang="en-US" dirty="0">
                <a:latin typeface="Arial" pitchFamily="34" charset="0"/>
                <a:cs typeface="Arial" pitchFamily="34" charset="0"/>
              </a:rPr>
              <a:t>TRC Key Findings</a:t>
            </a:r>
            <a:endParaRPr lang="en-US"/>
          </a:p>
        </p:txBody>
      </p:sp>
      <p:sp>
        <p:nvSpPr>
          <p:cNvPr id="3" name="Content Placeholder 2"/>
          <p:cNvSpPr>
            <a:spLocks noGrp="1"/>
          </p:cNvSpPr>
          <p:nvPr>
            <p:ph idx="1"/>
          </p:nvPr>
        </p:nvSpPr>
        <p:spPr>
          <a:xfrm>
            <a:off x="1407459" y="1680305"/>
            <a:ext cx="9078115" cy="3490213"/>
          </a:xfrm>
        </p:spPr>
        <p:txBody>
          <a:bodyPr>
            <a:normAutofit fontScale="92500" lnSpcReduction="20000"/>
          </a:bodyPr>
          <a:lstStyle/>
          <a:p>
            <a:pPr marL="265176" lvl="1" indent="-265176">
              <a:buSzPct val="80000"/>
              <a:buNone/>
            </a:pPr>
            <a:r>
              <a:rPr lang="en-US" sz="2400" b="1" dirty="0">
                <a:solidFill>
                  <a:srgbClr val="404040"/>
                </a:solidFill>
                <a:effectLst>
                  <a:outerShdw blurRad="38100" dist="38100" dir="2700000" algn="tl">
                    <a:srgbClr val="000000">
                      <a:alpha val="43137"/>
                    </a:srgbClr>
                  </a:outerShdw>
                </a:effectLst>
                <a:latin typeface="Arial" pitchFamily="34" charset="0"/>
                <a:cs typeface="Arial" pitchFamily="34" charset="0"/>
              </a:rPr>
              <a:t>PRINCIPLES OF RECONCILIATION</a:t>
            </a:r>
            <a:r>
              <a:rPr lang="en-US" sz="2400" b="1" dirty="0">
                <a:solidFill>
                  <a:srgbClr val="404040"/>
                </a:solidFill>
                <a:latin typeface="Arial" pitchFamily="34" charset="0"/>
                <a:cs typeface="Arial" pitchFamily="34" charset="0"/>
              </a:rPr>
              <a:t>:</a:t>
            </a:r>
          </a:p>
          <a:p>
            <a:pPr lvl="1" indent="-457200">
              <a:buSzPct val="80000"/>
              <a:buAutoNum type="arabicPeriod" startAt="7"/>
            </a:pPr>
            <a:r>
              <a:rPr lang="en-US" sz="2000" dirty="0">
                <a:solidFill>
                  <a:srgbClr val="404040"/>
                </a:solidFill>
                <a:latin typeface="Arial" pitchFamily="34" charset="0"/>
                <a:cs typeface="Arial" pitchFamily="34" charset="0"/>
              </a:rPr>
              <a:t>Perspectives of </a:t>
            </a:r>
            <a:r>
              <a:rPr lang="en-US" sz="2000" b="1" dirty="0">
                <a:solidFill>
                  <a:srgbClr val="404040"/>
                </a:solidFill>
                <a:latin typeface="Arial" pitchFamily="34" charset="0"/>
                <a:cs typeface="Arial" pitchFamily="34" charset="0"/>
              </a:rPr>
              <a:t>Aboriginal Elders &amp; Knowledge Keepers </a:t>
            </a:r>
            <a:r>
              <a:rPr lang="en-US" sz="2000" dirty="0">
                <a:solidFill>
                  <a:srgbClr val="404040"/>
                </a:solidFill>
                <a:latin typeface="Arial" pitchFamily="34" charset="0"/>
                <a:cs typeface="Arial" pitchFamily="34" charset="0"/>
              </a:rPr>
              <a:t>re concepts &amp; practices of reconciliation are </a:t>
            </a:r>
            <a:r>
              <a:rPr lang="en-US" sz="2000" b="1" dirty="0">
                <a:solidFill>
                  <a:srgbClr val="404040"/>
                </a:solidFill>
                <a:latin typeface="Arial" pitchFamily="34" charset="0"/>
                <a:cs typeface="Arial" pitchFamily="34" charset="0"/>
              </a:rPr>
              <a:t>vital</a:t>
            </a:r>
            <a:r>
              <a:rPr lang="en-US" sz="2000" dirty="0">
                <a:solidFill>
                  <a:srgbClr val="404040"/>
                </a:solidFill>
                <a:latin typeface="Arial" pitchFamily="34" charset="0"/>
                <a:cs typeface="Arial" pitchFamily="34" charset="0"/>
              </a:rPr>
              <a:t> to long-term reconciliation.</a:t>
            </a:r>
          </a:p>
          <a:p>
            <a:pPr lvl="1" indent="-457200">
              <a:buSzPct val="80000"/>
              <a:buAutoNum type="arabicPeriod" startAt="7"/>
            </a:pPr>
            <a:r>
              <a:rPr lang="en-US" sz="2000" b="1" dirty="0">
                <a:solidFill>
                  <a:srgbClr val="404040"/>
                </a:solidFill>
                <a:latin typeface="Arial" pitchFamily="34" charset="0"/>
                <a:cs typeface="Arial" pitchFamily="34" charset="0"/>
              </a:rPr>
              <a:t>Aboriginal cultural revitalization</a:t>
            </a:r>
            <a:r>
              <a:rPr lang="en-US" sz="2000" dirty="0">
                <a:solidFill>
                  <a:srgbClr val="404040"/>
                </a:solidFill>
                <a:latin typeface="Arial" pitchFamily="34" charset="0"/>
                <a:cs typeface="Arial" pitchFamily="34" charset="0"/>
              </a:rPr>
              <a:t>, &amp; integration of Indigenous knowledge systems, oral histories, laws, protocols &amp; connection to land are </a:t>
            </a:r>
            <a:r>
              <a:rPr lang="en-US" sz="2000" b="1" dirty="0">
                <a:solidFill>
                  <a:srgbClr val="404040"/>
                </a:solidFill>
                <a:latin typeface="Arial" pitchFamily="34" charset="0"/>
                <a:cs typeface="Arial" pitchFamily="34" charset="0"/>
              </a:rPr>
              <a:t>essential to reconciliation process.</a:t>
            </a:r>
          </a:p>
          <a:p>
            <a:pPr lvl="1" indent="-457200">
              <a:buSzPct val="80000"/>
              <a:buAutoNum type="arabicPeriod" startAt="7"/>
            </a:pPr>
            <a:r>
              <a:rPr lang="en-US" sz="2000" dirty="0">
                <a:latin typeface="Arial" pitchFamily="34" charset="0"/>
                <a:cs typeface="Arial" pitchFamily="34" charset="0"/>
              </a:rPr>
              <a:t>Reconciliation </a:t>
            </a:r>
            <a:r>
              <a:rPr lang="en-US" sz="2000" b="1" dirty="0">
                <a:latin typeface="Arial" pitchFamily="34" charset="0"/>
                <a:cs typeface="Arial" pitchFamily="34" charset="0"/>
              </a:rPr>
              <a:t>requires political will, joint leadership</a:t>
            </a:r>
            <a:r>
              <a:rPr lang="en-US" sz="2000" dirty="0">
                <a:latin typeface="Arial" pitchFamily="34" charset="0"/>
                <a:cs typeface="Arial" pitchFamily="34" charset="0"/>
              </a:rPr>
              <a:t>, trust building, accountability, transparency, &amp; </a:t>
            </a:r>
            <a:r>
              <a:rPr lang="en-US" sz="2000" b="1" dirty="0">
                <a:latin typeface="Arial" pitchFamily="34" charset="0"/>
                <a:cs typeface="Arial" pitchFamily="34" charset="0"/>
              </a:rPr>
              <a:t>investment of resources.</a:t>
            </a:r>
          </a:p>
          <a:p>
            <a:pPr lvl="1" indent="-457200">
              <a:buSzPct val="80000"/>
              <a:buAutoNum type="arabicPeriod" startAt="7"/>
            </a:pPr>
            <a:r>
              <a:rPr lang="en-US" sz="2000" dirty="0">
                <a:latin typeface="Arial" pitchFamily="34" charset="0"/>
                <a:cs typeface="Arial" pitchFamily="34" charset="0"/>
              </a:rPr>
              <a:t>Reconciliation requires </a:t>
            </a:r>
            <a:r>
              <a:rPr lang="en-US" sz="2000" b="1" dirty="0">
                <a:latin typeface="Arial" pitchFamily="34" charset="0"/>
                <a:cs typeface="Arial" pitchFamily="34" charset="0"/>
              </a:rPr>
              <a:t>sustained public education</a:t>
            </a:r>
            <a:r>
              <a:rPr lang="en-US" sz="2000" dirty="0">
                <a:latin typeface="Arial" pitchFamily="34" charset="0"/>
                <a:cs typeface="Arial" pitchFamily="34" charset="0"/>
              </a:rPr>
              <a:t>, </a:t>
            </a:r>
            <a:r>
              <a:rPr lang="en-US" sz="2000" b="1" dirty="0">
                <a:latin typeface="Arial" pitchFamily="34" charset="0"/>
                <a:cs typeface="Arial" pitchFamily="34" charset="0"/>
              </a:rPr>
              <a:t>dialogue, &amp; youth engagement </a:t>
            </a:r>
            <a:r>
              <a:rPr lang="en-US" sz="2000" dirty="0">
                <a:latin typeface="Arial" pitchFamily="34" charset="0"/>
                <a:cs typeface="Arial" pitchFamily="34" charset="0"/>
              </a:rPr>
              <a:t>about history &amp; legacy of residential schools, Treaties &amp; aboriginal rights, &amp; past and present contributions of Indigenous peoples to Canadian society.</a:t>
            </a:r>
          </a:p>
          <a:p>
            <a:pPr lvl="1" indent="-457200">
              <a:buSzPct val="80000"/>
              <a:buAutoNum type="arabicPeriod" startAt="8"/>
            </a:pPr>
            <a:endParaRPr lang="en-US" sz="2000" b="1" dirty="0">
              <a:solidFill>
                <a:srgbClr val="404040"/>
              </a:solidFill>
              <a:latin typeface="Arial" pitchFamily="34" charset="0"/>
              <a:cs typeface="Arial" pitchFamily="34" charset="0"/>
            </a:endParaRPr>
          </a:p>
          <a:p>
            <a:pPr marL="265176" lvl="1" indent="-265176">
              <a:buSzPct val="80000"/>
              <a:buNone/>
            </a:pPr>
            <a:endParaRPr lang="en-US" sz="2000" dirty="0">
              <a:solidFill>
                <a:srgbClr val="404040"/>
              </a:solidFill>
              <a:latin typeface="Arial" pitchFamily="34" charset="0"/>
              <a:cs typeface="Arial" pitchFamily="34" charset="0"/>
            </a:endParaRPr>
          </a:p>
          <a:p>
            <a:endParaRPr lang="en-US" dirty="0">
              <a:solidFill>
                <a:srgbClr val="404040"/>
              </a:solidFill>
            </a:endParaRPr>
          </a:p>
        </p:txBody>
      </p:sp>
    </p:spTree>
    <p:extLst>
      <p:ext uri="{BB962C8B-B14F-4D97-AF65-F5344CB8AC3E}">
        <p14:creationId xmlns:p14="http://schemas.microsoft.com/office/powerpoint/2010/main" val="2863394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11A0A-C47D-EF41-B1FC-9715B2DD22FA}"/>
              </a:ext>
            </a:extLst>
          </p:cNvPr>
          <p:cNvSpPr>
            <a:spLocks noGrp="1"/>
          </p:cNvSpPr>
          <p:nvPr>
            <p:ph type="title"/>
          </p:nvPr>
        </p:nvSpPr>
        <p:spPr>
          <a:xfrm>
            <a:off x="2231136" y="467418"/>
            <a:ext cx="7729728" cy="1188720"/>
          </a:xfrm>
          <a:solidFill>
            <a:srgbClr val="FFFFFF"/>
          </a:solidFill>
        </p:spPr>
        <p:txBody>
          <a:bodyPr>
            <a:normAutofit/>
          </a:bodyPr>
          <a:lstStyle/>
          <a:p>
            <a:r>
              <a:rPr lang="en-US"/>
              <a:t>Mandate Letter from Prime Minister Trudeau to Ministers</a:t>
            </a:r>
          </a:p>
        </p:txBody>
      </p:sp>
      <p:sp>
        <p:nvSpPr>
          <p:cNvPr id="3" name="Content Placeholder 2">
            <a:extLst>
              <a:ext uri="{FF2B5EF4-FFF2-40B4-BE49-F238E27FC236}">
                <a16:creationId xmlns:a16="http://schemas.microsoft.com/office/drawing/2014/main" id="{163D3B59-530C-A24F-8A95-885B75C2F091}"/>
              </a:ext>
            </a:extLst>
          </p:cNvPr>
          <p:cNvSpPr>
            <a:spLocks noGrp="1"/>
          </p:cNvSpPr>
          <p:nvPr>
            <p:ph idx="1"/>
          </p:nvPr>
        </p:nvSpPr>
        <p:spPr>
          <a:xfrm>
            <a:off x="1706062" y="2291262"/>
            <a:ext cx="8779512" cy="2879256"/>
          </a:xfrm>
        </p:spPr>
        <p:txBody>
          <a:bodyPr>
            <a:normAutofit/>
          </a:bodyPr>
          <a:lstStyle/>
          <a:p>
            <a:pPr marL="0" indent="0">
              <a:buNone/>
            </a:pPr>
            <a:r>
              <a:rPr lang="en-US" sz="2400" dirty="0">
                <a:solidFill>
                  <a:srgbClr val="404040"/>
                </a:solidFill>
              </a:rPr>
              <a:t>“No relationship is more important to me and to Canada than the one with Indigenous Peoples.  It is time for a renewed, nation-to-nation relationship with Indigenous Peoples, based on recognition of rights, respect, co-operation and partnership”.</a:t>
            </a:r>
          </a:p>
        </p:txBody>
      </p:sp>
    </p:spTree>
    <p:extLst>
      <p:ext uri="{BB962C8B-B14F-4D97-AF65-F5344CB8AC3E}">
        <p14:creationId xmlns:p14="http://schemas.microsoft.com/office/powerpoint/2010/main" val="1515490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FFD06D-8F77-9841-9AD1-99CD19BD8402}"/>
              </a:ext>
            </a:extLst>
          </p:cNvPr>
          <p:cNvSpPr>
            <a:spLocks noGrp="1"/>
          </p:cNvSpPr>
          <p:nvPr>
            <p:ph type="title"/>
          </p:nvPr>
        </p:nvSpPr>
        <p:spPr>
          <a:xfrm>
            <a:off x="2231136" y="467418"/>
            <a:ext cx="7729728" cy="1188720"/>
          </a:xfrm>
          <a:solidFill>
            <a:srgbClr val="FFFFFF"/>
          </a:solidFill>
        </p:spPr>
        <p:txBody>
          <a:bodyPr>
            <a:noAutofit/>
          </a:bodyPr>
          <a:lstStyle/>
          <a:p>
            <a:r>
              <a:rPr lang="en-US" sz="2400" dirty="0"/>
              <a:t>Mandate Letter from Prime Minister Trudeau to Minister of Indigenous and Northern Affairs.</a:t>
            </a:r>
          </a:p>
        </p:txBody>
      </p:sp>
      <p:sp>
        <p:nvSpPr>
          <p:cNvPr id="3" name="Content Placeholder 2">
            <a:extLst>
              <a:ext uri="{FF2B5EF4-FFF2-40B4-BE49-F238E27FC236}">
                <a16:creationId xmlns:a16="http://schemas.microsoft.com/office/drawing/2014/main" id="{7FDDF09F-C221-D743-90E9-16B5D5ABFD4C}"/>
              </a:ext>
            </a:extLst>
          </p:cNvPr>
          <p:cNvSpPr>
            <a:spLocks noGrp="1"/>
          </p:cNvSpPr>
          <p:nvPr>
            <p:ph idx="1"/>
          </p:nvPr>
        </p:nvSpPr>
        <p:spPr>
          <a:xfrm>
            <a:off x="1631577" y="1794284"/>
            <a:ext cx="9069150" cy="3815560"/>
          </a:xfrm>
        </p:spPr>
        <p:txBody>
          <a:bodyPr>
            <a:normAutofit/>
          </a:bodyPr>
          <a:lstStyle/>
          <a:p>
            <a:pPr marL="0" indent="0">
              <a:buNone/>
            </a:pPr>
            <a:r>
              <a:rPr lang="en-US" sz="2000" dirty="0">
                <a:solidFill>
                  <a:srgbClr val="404040"/>
                </a:solidFill>
              </a:rPr>
              <a:t>“I expect you to re-engage in a renewed nation-to-nation process with Indigenous Peoples to make real progress on the issues most important to First Nations, the Metis Nation, and Inuit communities – issues like housing, employment, health and mental health care, community safety and policing, child welfare, and education.”…</a:t>
            </a:r>
          </a:p>
          <a:p>
            <a:pPr marL="0" indent="0">
              <a:buNone/>
            </a:pPr>
            <a:r>
              <a:rPr lang="en-US" sz="2000" dirty="0"/>
              <a:t>To support the work of reconciliation, and continue the necessary process of truth telling and healing, work with provinces and territories, and with First Nations, the Metis Nation, and Inuit, to implement recommendations of the Truth and Reconciliation Commission, starting with the implementation of the United Nations Declaration on the Rights of Indigenous Peoples…”</a:t>
            </a:r>
          </a:p>
          <a:p>
            <a:pPr marL="0" indent="0" algn="r">
              <a:buNone/>
            </a:pPr>
            <a:r>
              <a:rPr lang="en-US" sz="2000" dirty="0"/>
              <a:t>Prime Minister Justin Trudeau</a:t>
            </a:r>
          </a:p>
          <a:p>
            <a:pPr marL="0" indent="0" algn="r">
              <a:buNone/>
            </a:pPr>
            <a:endParaRPr lang="en-US" sz="2000" dirty="0"/>
          </a:p>
          <a:p>
            <a:pPr marL="0" indent="0">
              <a:buNone/>
            </a:pPr>
            <a:endParaRPr lang="en-US" dirty="0"/>
          </a:p>
          <a:p>
            <a:pPr marL="0" indent="0">
              <a:buNone/>
            </a:pPr>
            <a:endParaRPr lang="en-US" dirty="0">
              <a:solidFill>
                <a:srgbClr val="404040"/>
              </a:solidFill>
            </a:endParaRPr>
          </a:p>
        </p:txBody>
      </p:sp>
    </p:spTree>
    <p:extLst>
      <p:ext uri="{BB962C8B-B14F-4D97-AF65-F5344CB8AC3E}">
        <p14:creationId xmlns:p14="http://schemas.microsoft.com/office/powerpoint/2010/main" val="393896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619432" y="190500"/>
            <a:ext cx="2812026" cy="3374431"/>
          </a:xfrm>
          <a:ln w="76200" cap="flat" cmpd="tri" algn="ctr">
            <a:solidFill>
              <a:srgbClr val="00B0F0"/>
            </a:solidFill>
            <a:round/>
            <a:headEnd type="none" w="med" len="med"/>
            <a:tailEnd type="none" w="med" len="med"/>
          </a:ln>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68" y="217337"/>
            <a:ext cx="2656311" cy="3374431"/>
          </a:xfrm>
          <a:prstGeom prst="rect">
            <a:avLst/>
          </a:prstGeom>
          <a:noFill/>
          <a:ln w="76200" cmpd="tri" algn="ctr">
            <a:solidFill>
              <a:srgbClr val="00B0F0"/>
            </a:solidFill>
            <a:miter lim="800000"/>
            <a:headEnd/>
            <a:tailEnd/>
          </a:ln>
          <a:extLst>
            <a:ext uri="{909E8E84-426E-40dd-AFC4-6F175D3DCCD1}">
              <a14:hiddenFill xmlns:a14="http://schemas.microsoft.com/office/drawing/2010/main" xmlns="">
                <a:solidFill>
                  <a:srgbClr val="FFFFFF"/>
                </a:solidFill>
              </a14:hiddenFill>
            </a:ext>
          </a:extLst>
        </p:spPr>
      </p:pic>
      <p:sp>
        <p:nvSpPr>
          <p:cNvPr id="4100" name="Rectangle 5"/>
          <p:cNvSpPr>
            <a:spLocks noChangeArrowheads="1"/>
          </p:cNvSpPr>
          <p:nvPr/>
        </p:nvSpPr>
        <p:spPr bwMode="auto">
          <a:xfrm>
            <a:off x="186812" y="3844413"/>
            <a:ext cx="777731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2400" b="1" i="1" dirty="0"/>
              <a:t>              Chief </a:t>
            </a:r>
            <a:r>
              <a:rPr lang="en-US" altLang="en-US" sz="2400" b="1" i="1" dirty="0" err="1"/>
              <a:t>Deskaheh</a:t>
            </a:r>
            <a:r>
              <a:rPr lang="en-US" altLang="en-US" sz="2400" b="1" i="1" dirty="0"/>
              <a:t>                                Ratana                              </a:t>
            </a:r>
          </a:p>
          <a:p>
            <a:pPr eaLnBrk="1" hangingPunct="1">
              <a:spcBef>
                <a:spcPct val="0"/>
              </a:spcBef>
              <a:buFontTx/>
              <a:buNone/>
            </a:pPr>
            <a:r>
              <a:rPr lang="en-US" altLang="en-US" sz="2400" b="1" i="1" dirty="0"/>
              <a:t>     Haudenosaunee (Cayuga)           Maori Spiritual Leader </a:t>
            </a:r>
          </a:p>
          <a:p>
            <a:pPr eaLnBrk="1" hangingPunct="1">
              <a:spcBef>
                <a:spcPct val="0"/>
              </a:spcBef>
              <a:buFontTx/>
              <a:buNone/>
            </a:pPr>
            <a:r>
              <a:rPr lang="en-US" altLang="en-US" sz="2400" b="1" i="1" dirty="0"/>
              <a:t>              </a:t>
            </a:r>
          </a:p>
          <a:p>
            <a:pPr algn="ctr" eaLnBrk="1" hangingPunct="1">
              <a:spcBef>
                <a:spcPct val="0"/>
              </a:spcBef>
              <a:buFontTx/>
              <a:buNone/>
            </a:pPr>
            <a:r>
              <a:rPr lang="en-US" altLang="en-US" sz="3600" b="1" dirty="0"/>
              <a:t>Denied access to the League of Nations in 1923 &amp; 1925 </a:t>
            </a:r>
          </a:p>
        </p:txBody>
      </p:sp>
      <p:sp>
        <p:nvSpPr>
          <p:cNvPr id="2" name="Slide Number Placeholder 1"/>
          <p:cNvSpPr txBox="1">
            <a:spLocks noGrp="1"/>
          </p:cNvSpPr>
          <p:nvPr/>
        </p:nvSpPr>
        <p:spPr>
          <a:xfrm>
            <a:off x="8077200" y="6356351"/>
            <a:ext cx="2133600" cy="365125"/>
          </a:xfrm>
          <a:prstGeom prst="rect">
            <a:avLst/>
          </a:prstGeom>
          <a:noFill/>
        </p:spPr>
        <p:txBody>
          <a:bodyPr anchor="ctr"/>
          <a:lstStyle/>
          <a:p>
            <a:pPr algn="r">
              <a:defRPr/>
            </a:pPr>
            <a:fld id="{853C03C1-246B-404D-ACAA-FD0D6E34F955}" type="slidenum">
              <a:rPr lang="en-US" sz="1200">
                <a:solidFill>
                  <a:schemeClr val="tx1">
                    <a:tint val="75000"/>
                  </a:schemeClr>
                </a:solidFill>
              </a:rPr>
              <a:pPr algn="r">
                <a:defRPr/>
              </a:pPr>
              <a:t>4</a:t>
            </a:fld>
            <a:endParaRPr lang="en-US" sz="1200" dirty="0">
              <a:solidFill>
                <a:schemeClr val="tx1">
                  <a:tint val="75000"/>
                </a:schemeClr>
              </a:solidFill>
            </a:endParaRPr>
          </a:p>
        </p:txBody>
      </p:sp>
      <p:pic>
        <p:nvPicPr>
          <p:cNvPr id="4" name="Picture 3" descr="A group of people posing for the camera&#10;&#10;Description automatically generated">
            <a:extLst>
              <a:ext uri="{FF2B5EF4-FFF2-40B4-BE49-F238E27FC236}">
                <a16:creationId xmlns:a16="http://schemas.microsoft.com/office/drawing/2014/main" id="{6D1D1DF8-B2DE-5D43-882A-1C82F8E5ED4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8617265" y="286163"/>
            <a:ext cx="2449650" cy="3374431"/>
          </a:xfrm>
          <a:prstGeom prst="rect">
            <a:avLst/>
          </a:prstGeom>
          <a:ln w="88900" cap="sq" cmpd="thickThin">
            <a:solidFill>
              <a:srgbClr val="00B0F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B8B17645-2C25-C24E-A220-6ADF0B8F6499}"/>
              </a:ext>
            </a:extLst>
          </p:cNvPr>
          <p:cNvSpPr txBox="1"/>
          <p:nvPr/>
        </p:nvSpPr>
        <p:spPr>
          <a:xfrm>
            <a:off x="8259097" y="3942735"/>
            <a:ext cx="3165987" cy="1938992"/>
          </a:xfrm>
          <a:prstGeom prst="rect">
            <a:avLst/>
          </a:prstGeom>
          <a:noFill/>
        </p:spPr>
        <p:txBody>
          <a:bodyPr wrap="square" rtlCol="0">
            <a:spAutoFit/>
          </a:bodyPr>
          <a:lstStyle/>
          <a:p>
            <a:pPr algn="ctr"/>
            <a:r>
              <a:rPr lang="en-US" sz="2400" b="1" i="1" dirty="0"/>
              <a:t>Chief David </a:t>
            </a:r>
            <a:r>
              <a:rPr lang="en-US" sz="2400" b="1" i="1" dirty="0" err="1"/>
              <a:t>Latasse</a:t>
            </a:r>
            <a:endParaRPr lang="en-US" sz="2400" b="1" i="1" dirty="0"/>
          </a:p>
          <a:p>
            <a:pPr algn="ctr"/>
            <a:r>
              <a:rPr lang="en-US" sz="2400" b="1" i="1" dirty="0"/>
              <a:t>Douglas Treaty</a:t>
            </a:r>
          </a:p>
          <a:p>
            <a:pPr algn="ctr"/>
            <a:endParaRPr lang="en-US" b="1" dirty="0"/>
          </a:p>
          <a:p>
            <a:pPr algn="ctr"/>
            <a:r>
              <a:rPr lang="en-US" b="1" dirty="0"/>
              <a:t>Chiefs of BC also approached the League of Nations</a:t>
            </a:r>
          </a:p>
        </p:txBody>
      </p:sp>
    </p:spTree>
    <p:extLst>
      <p:ext uri="{BB962C8B-B14F-4D97-AF65-F5344CB8AC3E}">
        <p14:creationId xmlns:p14="http://schemas.microsoft.com/office/powerpoint/2010/main" val="26177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FDED-D8D5-9A4E-8497-316BD136D3A5}"/>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General Comment No. 11</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C8D91C-3C86-E94F-814A-E47B132CF789}"/>
              </a:ext>
            </a:extLst>
          </p:cNvPr>
          <p:cNvSpPr>
            <a:spLocks noGrp="1"/>
          </p:cNvSpPr>
          <p:nvPr>
            <p:ph idx="1"/>
          </p:nvPr>
        </p:nvSpPr>
        <p:spPr>
          <a:xfrm>
            <a:off x="6049182" y="802638"/>
            <a:ext cx="5408696" cy="5252722"/>
          </a:xfrm>
        </p:spPr>
        <p:txBody>
          <a:bodyPr anchor="ctr">
            <a:normAutofit/>
          </a:bodyPr>
          <a:lstStyle/>
          <a:p>
            <a:pPr marL="6160" indent="0">
              <a:buNone/>
            </a:pPr>
            <a:r>
              <a:rPr lang="en-US" sz="2000" dirty="0">
                <a:solidFill>
                  <a:schemeClr val="bg1"/>
                </a:solidFill>
              </a:rPr>
              <a:t>Paragraph 29:</a:t>
            </a:r>
          </a:p>
          <a:p>
            <a:pPr marL="6160" indent="0">
              <a:buNone/>
            </a:pPr>
            <a:r>
              <a:rPr lang="en-US" sz="2000" dirty="0">
                <a:solidFill>
                  <a:schemeClr val="bg1"/>
                </a:solidFill>
              </a:rPr>
              <a:t>In the design of special measures, States should consider the needs of indigenous children who may face multiple facets of discrimination and also take into account the differences in rural and urban situations.  Particular attention should be given to girls and indigenous children with disabilities.</a:t>
            </a:r>
          </a:p>
          <a:p>
            <a:pPr marL="6160" indent="0">
              <a:buNone/>
            </a:pPr>
            <a:endParaRPr lang="en-US" dirty="0">
              <a:solidFill>
                <a:schemeClr val="bg1"/>
              </a:solidFill>
            </a:endParaRPr>
          </a:p>
        </p:txBody>
      </p:sp>
    </p:spTree>
    <p:extLst>
      <p:ext uri="{BB962C8B-B14F-4D97-AF65-F5344CB8AC3E}">
        <p14:creationId xmlns:p14="http://schemas.microsoft.com/office/powerpoint/2010/main" val="3419395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3F7B-E2B1-4E40-9EE1-D1EBA2BCB945}"/>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Expert Mechanism Report (EMRIP)</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4CAA1E-698B-204A-BC33-E57D4E1CCD8D}"/>
              </a:ext>
            </a:extLst>
          </p:cNvPr>
          <p:cNvSpPr>
            <a:spLocks noGrp="1"/>
          </p:cNvSpPr>
          <p:nvPr>
            <p:ph idx="1"/>
          </p:nvPr>
        </p:nvSpPr>
        <p:spPr>
          <a:xfrm>
            <a:off x="5475514" y="130629"/>
            <a:ext cx="6553200" cy="6487885"/>
          </a:xfrm>
        </p:spPr>
        <p:txBody>
          <a:bodyPr anchor="ctr">
            <a:normAutofit/>
          </a:bodyPr>
          <a:lstStyle/>
          <a:p>
            <a:r>
              <a:rPr lang="en-US" sz="2000" dirty="0">
                <a:solidFill>
                  <a:schemeClr val="bg1"/>
                </a:solidFill>
              </a:rPr>
              <a:t>Expert Mechanism Advice No. 1 (2009) on the rights of Indigenous Peoples to Education</a:t>
            </a:r>
          </a:p>
          <a:p>
            <a:r>
              <a:rPr lang="en-US" sz="2000" dirty="0">
                <a:solidFill>
                  <a:schemeClr val="bg1"/>
                </a:solidFill>
              </a:rPr>
              <a:t>Expert Mechanism Advice No. 2 (2011):  Indigenous peoples and the right to participate in decision-making</a:t>
            </a:r>
          </a:p>
          <a:p>
            <a:r>
              <a:rPr lang="en-US" sz="2000" dirty="0">
                <a:solidFill>
                  <a:schemeClr val="bg1"/>
                </a:solidFill>
              </a:rPr>
              <a:t>Expert Mechanism Follow-up report on Indigenous Peoples and the right to participate in decision-making, with a focus on extractive industries (2012)</a:t>
            </a:r>
          </a:p>
          <a:p>
            <a:r>
              <a:rPr lang="en-US" sz="2000" dirty="0">
                <a:solidFill>
                  <a:schemeClr val="bg1"/>
                </a:solidFill>
              </a:rPr>
              <a:t>Expert Mechanism Advice No. 5 (2013):  Access to justice in the promotion and protection of the rights of Indigenous Peoples</a:t>
            </a:r>
          </a:p>
          <a:p>
            <a:r>
              <a:rPr lang="en-US" sz="2000" dirty="0">
                <a:solidFill>
                  <a:schemeClr val="bg1"/>
                </a:solidFill>
              </a:rPr>
              <a:t>Expert Mechanism Advice No. 6 (2014):  Restorative justice, Indigenous juridical systems and access to justice for Indigenous women, children and youth, and persons with disabilities</a:t>
            </a:r>
          </a:p>
        </p:txBody>
      </p:sp>
    </p:spTree>
    <p:extLst>
      <p:ext uri="{BB962C8B-B14F-4D97-AF65-F5344CB8AC3E}">
        <p14:creationId xmlns:p14="http://schemas.microsoft.com/office/powerpoint/2010/main" val="212351153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8764633" y="4926711"/>
            <a:ext cx="3044952" cy="1627632"/>
          </a:xfrm>
        </p:spPr>
        <p:txBody>
          <a:bodyPr vert="horz" lIns="274320" tIns="182880" rIns="274320" bIns="182880" rtlCol="0" anchor="ctr" anchorCtr="1">
            <a:normAutofit/>
          </a:bodyPr>
          <a:lstStyle/>
          <a:p>
            <a:r>
              <a:rPr lang="en-US" dirty="0"/>
              <a:t>Ermineskin, Alberta, Canada</a:t>
            </a:r>
          </a:p>
        </p:txBody>
      </p:sp>
      <p:sp>
        <p:nvSpPr>
          <p:cNvPr id="15363" name="Content Placeholder 2"/>
          <p:cNvSpPr>
            <a:spLocks noGrp="1"/>
          </p:cNvSpPr>
          <p:nvPr>
            <p:ph idx="1"/>
          </p:nvPr>
        </p:nvSpPr>
        <p:spPr>
          <a:xfrm>
            <a:off x="8528505" y="4352544"/>
            <a:ext cx="2668122" cy="1239894"/>
          </a:xfrm>
        </p:spPr>
        <p:txBody>
          <a:bodyPr vert="horz" lIns="91440" tIns="45720" rIns="91440" bIns="45720" rtlCol="0">
            <a:normAutofit/>
          </a:bodyPr>
          <a:lstStyle/>
          <a:p>
            <a:pPr marL="0" indent="0" algn="ctr">
              <a:buNone/>
            </a:pPr>
            <a:r>
              <a:rPr lang="en-US">
                <a:solidFill>
                  <a:schemeClr val="tx1">
                    <a:lumMod val="75000"/>
                    <a:lumOff val="25000"/>
                  </a:schemeClr>
                </a:solidFill>
              </a:rPr>
              <a:t> </a:t>
            </a:r>
          </a:p>
        </p:txBody>
      </p:sp>
      <p:sp>
        <p:nvSpPr>
          <p:cNvPr id="15370" name="Rectangle 73">
            <a:extLst>
              <a:ext uri="{FF2B5EF4-FFF2-40B4-BE49-F238E27FC236}">
                <a16:creationId xmlns:a16="http://schemas.microsoft.com/office/drawing/2014/main" id="{CB94C45D-FCB1-4B86-967A-2C9EDB637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32C4A34-762E-40DF-A8AF-0D811BC02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2013-03-11 15.25.24.jpeg"/>
          <p:cNvPicPr>
            <a:picLocks noChangeAspect="1"/>
          </p:cNvPicPr>
          <p:nvPr/>
        </p:nvPicPr>
        <p:blipFill rotWithShape="1">
          <a:blip r:embed="rId2" cstate="print"/>
          <a:srcRect l="6608" r="12822" b="-1"/>
          <a:stretch/>
        </p:blipFill>
        <p:spPr>
          <a:xfrm>
            <a:off x="876128" y="299248"/>
            <a:ext cx="7297845" cy="52931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121517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329732" y="5113893"/>
            <a:ext cx="9532536" cy="1546808"/>
          </a:xfrm>
          <a:noFill/>
          <a:ln>
            <a:noFill/>
          </a:ln>
        </p:spPr>
        <p:txBody>
          <a:bodyPr vert="horz" lIns="274320" tIns="182880" rIns="274320" bIns="182880" rtlCol="0" anchor="ctr" anchorCtr="1">
            <a:normAutofit/>
          </a:bodyPr>
          <a:lstStyle/>
          <a:p>
            <a:r>
              <a:rPr lang="en-US" dirty="0">
                <a:solidFill>
                  <a:schemeClr val="tx1"/>
                </a:solidFill>
              </a:rPr>
              <a:t>Ermineskin, Alberta, Canada</a:t>
            </a:r>
          </a:p>
        </p:txBody>
      </p:sp>
      <p:sp>
        <p:nvSpPr>
          <p:cNvPr id="15363" name="Content Placeholder 2"/>
          <p:cNvSpPr>
            <a:spLocks noGrp="1"/>
          </p:cNvSpPr>
          <p:nvPr>
            <p:ph idx="1"/>
          </p:nvPr>
        </p:nvSpPr>
        <p:spPr>
          <a:xfrm>
            <a:off x="2560320" y="5751127"/>
            <a:ext cx="7071360" cy="473533"/>
          </a:xfrm>
        </p:spPr>
        <p:txBody>
          <a:bodyPr vert="horz" lIns="91440" tIns="45720" rIns="91440" bIns="45720" rtlCol="0">
            <a:normAutofit/>
          </a:bodyPr>
          <a:lstStyle/>
          <a:p>
            <a:pPr marL="0" indent="0" algn="ctr">
              <a:buNone/>
            </a:pPr>
            <a:r>
              <a:rPr lang="en-US">
                <a:solidFill>
                  <a:schemeClr val="tx1">
                    <a:lumMod val="75000"/>
                    <a:lumOff val="25000"/>
                  </a:schemeClr>
                </a:solidFill>
              </a:rPr>
              <a:t> </a:t>
            </a:r>
          </a:p>
        </p:txBody>
      </p:sp>
      <p:sp>
        <p:nvSpPr>
          <p:cNvPr id="15365" name="Rectangle 71">
            <a:extLst>
              <a:ext uri="{FF2B5EF4-FFF2-40B4-BE49-F238E27FC236}">
                <a16:creationId xmlns:a16="http://schemas.microsoft.com/office/drawing/2014/main" id="{673ABAA8-18C9-4185-9E95-D3708D02E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0440" y="640555"/>
            <a:ext cx="5151120"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15366" name="Rectangle 73">
            <a:extLst>
              <a:ext uri="{FF2B5EF4-FFF2-40B4-BE49-F238E27FC236}">
                <a16:creationId xmlns:a16="http://schemas.microsoft.com/office/drawing/2014/main" id="{FDBAB763-446F-49FA-A195-E6DAA5850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6556" y="806112"/>
            <a:ext cx="4818888"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5" name="Picture 4" descr="#2.jpeg"/>
          <p:cNvPicPr>
            <a:picLocks noChangeAspect="1"/>
          </p:cNvPicPr>
          <p:nvPr/>
        </p:nvPicPr>
        <p:blipFill rotWithShape="1">
          <a:blip r:embed="rId2" cstate="print"/>
          <a:srcRect t="621" r="2" b="8901"/>
          <a:stretch/>
        </p:blipFill>
        <p:spPr>
          <a:xfrm>
            <a:off x="2127383" y="598038"/>
            <a:ext cx="7645811" cy="4515855"/>
          </a:xfrm>
          <a:prstGeom prst="rect">
            <a:avLst/>
          </a:prstGeom>
        </p:spPr>
      </p:pic>
    </p:spTree>
    <p:extLst>
      <p:ext uri="{BB962C8B-B14F-4D97-AF65-F5344CB8AC3E}">
        <p14:creationId xmlns:p14="http://schemas.microsoft.com/office/powerpoint/2010/main" val="2096556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C97797-7C0E-F74D-8ABA-477CAF6D3392}"/>
              </a:ext>
            </a:extLst>
          </p:cNvPr>
          <p:cNvPicPr>
            <a:picLocks noChangeAspect="1"/>
          </p:cNvPicPr>
          <p:nvPr/>
        </p:nvPicPr>
        <p:blipFill rotWithShape="1">
          <a:blip r:embed="rId3">
            <a:extLst>
              <a:ext uri="{28A0092B-C50C-407E-A947-70E740481C1C}">
                <a14:useLocalDpi xmlns:a14="http://schemas.microsoft.com/office/drawing/2010/main" val="0"/>
              </a:ext>
            </a:extLst>
          </a:blip>
          <a:srcRect t="10908" b="4505"/>
          <a:stretch/>
        </p:blipFill>
        <p:spPr>
          <a:xfrm>
            <a:off x="20" y="10"/>
            <a:ext cx="12191980" cy="68579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135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0D88-F87E-FF4B-B8DA-DE159756C35B}"/>
              </a:ext>
            </a:extLst>
          </p:cNvPr>
          <p:cNvSpPr>
            <a:spLocks noGrp="1"/>
          </p:cNvSpPr>
          <p:nvPr>
            <p:ph type="title"/>
          </p:nvPr>
        </p:nvSpPr>
        <p:spPr>
          <a:xfrm>
            <a:off x="804672" y="2386744"/>
            <a:ext cx="5928358" cy="1645920"/>
          </a:xfrm>
        </p:spPr>
        <p:txBody>
          <a:bodyPr vert="horz" lIns="274320" tIns="182880" rIns="274320" bIns="182880" rtlCol="0" anchor="ctr" anchorCtr="1">
            <a:normAutofit/>
          </a:bodyPr>
          <a:lstStyle/>
          <a:p>
            <a:r>
              <a:rPr lang="en-US" sz="2900" b="1"/>
              <a:t>Universal Declaration on Human Rights</a:t>
            </a:r>
          </a:p>
        </p:txBody>
      </p:sp>
      <p:sp>
        <p:nvSpPr>
          <p:cNvPr id="4" name="Text Placeholder 3">
            <a:extLst>
              <a:ext uri="{FF2B5EF4-FFF2-40B4-BE49-F238E27FC236}">
                <a16:creationId xmlns:a16="http://schemas.microsoft.com/office/drawing/2014/main" id="{862F7155-728F-A44C-9611-D27510945102}"/>
              </a:ext>
            </a:extLst>
          </p:cNvPr>
          <p:cNvSpPr>
            <a:spLocks noGrp="1"/>
          </p:cNvSpPr>
          <p:nvPr>
            <p:ph type="body" sz="half" idx="2"/>
          </p:nvPr>
        </p:nvSpPr>
        <p:spPr>
          <a:xfrm>
            <a:off x="804672" y="4352544"/>
            <a:ext cx="5928358" cy="1239894"/>
          </a:xfrm>
        </p:spPr>
        <p:txBody>
          <a:bodyPr vert="horz" lIns="91440" tIns="45720" rIns="91440" bIns="45720" rtlCol="0">
            <a:normAutofit/>
          </a:bodyPr>
          <a:lstStyle/>
          <a:p>
            <a:r>
              <a:rPr lang="en-US" sz="2000" b="1" dirty="0">
                <a:solidFill>
                  <a:schemeClr val="tx1">
                    <a:lumMod val="75000"/>
                    <a:lumOff val="25000"/>
                  </a:schemeClr>
                </a:solidFill>
              </a:rPr>
              <a:t>1948</a:t>
            </a:r>
          </a:p>
        </p:txBody>
      </p:sp>
      <p:pic>
        <p:nvPicPr>
          <p:cNvPr id="6" name="Content Placeholder 5" descr="A person in a suit&#10;&#10;Description automatically generated with low confidence">
            <a:extLst>
              <a:ext uri="{FF2B5EF4-FFF2-40B4-BE49-F238E27FC236}">
                <a16:creationId xmlns:a16="http://schemas.microsoft.com/office/drawing/2014/main" id="{A70D393E-478A-4F44-B469-9C4A71372F63}"/>
              </a:ext>
            </a:extLst>
          </p:cNvPr>
          <p:cNvPicPr>
            <a:picLocks noGrp="1" noChangeAspect="1"/>
          </p:cNvPicPr>
          <p:nvPr>
            <p:ph idx="1"/>
          </p:nvPr>
        </p:nvPicPr>
        <p:blipFill rotWithShape="1">
          <a:blip r:embed="rId2"/>
          <a:srcRect l="4413"/>
          <a:stretch/>
        </p:blipFill>
        <p:spPr>
          <a:xfrm>
            <a:off x="7537702" y="10"/>
            <a:ext cx="4654297" cy="6857990"/>
          </a:xfrm>
          <a:prstGeom prst="rect">
            <a:avLst/>
          </a:prstGeom>
        </p:spPr>
      </p:pic>
      <p:sp>
        <p:nvSpPr>
          <p:cNvPr id="7" name="TextBox 6">
            <a:extLst>
              <a:ext uri="{FF2B5EF4-FFF2-40B4-BE49-F238E27FC236}">
                <a16:creationId xmlns:a16="http://schemas.microsoft.com/office/drawing/2014/main" id="{6BCC77EC-F301-064C-8F53-23EF8C946461}"/>
              </a:ext>
            </a:extLst>
          </p:cNvPr>
          <p:cNvSpPr txBox="1"/>
          <p:nvPr/>
        </p:nvSpPr>
        <p:spPr>
          <a:xfrm>
            <a:off x="4152245" y="5727652"/>
            <a:ext cx="3385457" cy="369332"/>
          </a:xfrm>
          <a:prstGeom prst="rect">
            <a:avLst/>
          </a:prstGeom>
          <a:noFill/>
        </p:spPr>
        <p:txBody>
          <a:bodyPr wrap="square" rtlCol="0">
            <a:spAutoFit/>
          </a:bodyPr>
          <a:lstStyle/>
          <a:p>
            <a:pPr algn="r"/>
            <a:r>
              <a:rPr lang="en-US" b="1" dirty="0"/>
              <a:t>John Peters Humphrey</a:t>
            </a:r>
          </a:p>
        </p:txBody>
      </p:sp>
    </p:spTree>
    <p:extLst>
      <p:ext uri="{BB962C8B-B14F-4D97-AF65-F5344CB8AC3E}">
        <p14:creationId xmlns:p14="http://schemas.microsoft.com/office/powerpoint/2010/main" val="158205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C599-6F2B-8643-A9ED-36BBE795D5EF}"/>
              </a:ext>
            </a:extLst>
          </p:cNvPr>
          <p:cNvSpPr>
            <a:spLocks noGrp="1"/>
          </p:cNvSpPr>
          <p:nvPr>
            <p:ph type="title"/>
          </p:nvPr>
        </p:nvSpPr>
        <p:spPr>
          <a:xfrm>
            <a:off x="6632350" y="145143"/>
            <a:ext cx="4645250" cy="6712857"/>
          </a:xfrm>
          <a:solidFill>
            <a:srgbClr val="FFC000">
              <a:alpha val="63000"/>
            </a:srgbClr>
          </a:solidFill>
        </p:spPr>
        <p:txBody>
          <a:bodyPr vert="horz" lIns="91440" tIns="45720" rIns="91440" bIns="45720" rtlCol="0" anchor="b">
            <a:noAutofit/>
          </a:bodyPr>
          <a:lstStyle/>
          <a:p>
            <a:pPr lvl="1" algn="l" rtl="0">
              <a:lnSpc>
                <a:spcPct val="90000"/>
              </a:lnSpc>
              <a:spcBef>
                <a:spcPct val="0"/>
              </a:spcBef>
              <a:defRPr/>
            </a:pPr>
            <a:r>
              <a:rPr lang="en-US" altLang="en-US" sz="2400" b="1" kern="1200" dirty="0">
                <a:solidFill>
                  <a:schemeClr val="tx1"/>
                </a:solidFill>
                <a:latin typeface="+mj-lt"/>
                <a:ea typeface="+mj-ea"/>
                <a:cs typeface="+mj-cs"/>
              </a:rPr>
              <a:t>Background </a:t>
            </a:r>
            <a:br>
              <a:rPr lang="en-US" altLang="en-US" sz="2400" kern="1200" dirty="0">
                <a:solidFill>
                  <a:schemeClr val="tx1"/>
                </a:solidFill>
                <a:latin typeface="+mj-lt"/>
                <a:ea typeface="+mj-ea"/>
                <a:cs typeface="+mj-cs"/>
              </a:rPr>
            </a:br>
            <a:br>
              <a:rPr lang="en-US" altLang="en-US" sz="2400" kern="1200" dirty="0">
                <a:solidFill>
                  <a:schemeClr val="tx1"/>
                </a:solidFill>
                <a:latin typeface="+mj-lt"/>
                <a:ea typeface="+mj-ea"/>
                <a:cs typeface="+mj-cs"/>
              </a:rPr>
            </a:br>
            <a:r>
              <a:rPr lang="en-US" altLang="en-US" sz="2400" b="1" kern="1200" dirty="0">
                <a:solidFill>
                  <a:schemeClr val="tx1"/>
                </a:solidFill>
                <a:latin typeface="+mj-lt"/>
                <a:ea typeface="+mj-ea"/>
                <a:cs typeface="+mj-cs"/>
              </a:rPr>
              <a:t>The </a:t>
            </a:r>
            <a:r>
              <a:rPr lang="en-US" altLang="en-US" sz="2400" b="1" i="1" kern="1200" dirty="0">
                <a:solidFill>
                  <a:schemeClr val="tx1"/>
                </a:solidFill>
                <a:latin typeface="+mj-lt"/>
                <a:ea typeface="+mj-ea"/>
                <a:cs typeface="+mj-cs"/>
              </a:rPr>
              <a:t>United Nations Declaration on the Rights of Indigenous Peoples </a:t>
            </a:r>
            <a:r>
              <a:rPr lang="en-US" altLang="en-US" sz="2400" b="1" kern="1200" dirty="0">
                <a:solidFill>
                  <a:schemeClr val="tx1"/>
                </a:solidFill>
                <a:latin typeface="+mj-lt"/>
                <a:ea typeface="+mj-ea"/>
                <a:cs typeface="+mj-cs"/>
              </a:rPr>
              <a:t>(the UN Declaration) was adopted by the UN General Assembly on September 13, 2007.</a:t>
            </a:r>
            <a:br>
              <a:rPr lang="en-US" altLang="en-US" sz="2400" b="1" kern="1200" dirty="0">
                <a:solidFill>
                  <a:schemeClr val="tx1"/>
                </a:solidFill>
                <a:latin typeface="+mj-lt"/>
                <a:ea typeface="+mj-ea"/>
                <a:cs typeface="+mj-cs"/>
              </a:rPr>
            </a:br>
            <a:br>
              <a:rPr lang="en-US" altLang="en-US" sz="2400" b="1" kern="1200" dirty="0">
                <a:solidFill>
                  <a:schemeClr val="tx1"/>
                </a:solidFill>
                <a:latin typeface="+mj-lt"/>
                <a:ea typeface="+mj-ea"/>
                <a:cs typeface="+mj-cs"/>
              </a:rPr>
            </a:br>
            <a:r>
              <a:rPr lang="en-US" altLang="en-US" sz="2400" b="1" kern="1200" dirty="0">
                <a:solidFill>
                  <a:schemeClr val="tx1"/>
                </a:solidFill>
                <a:latin typeface="+mj-lt"/>
                <a:ea typeface="+mj-ea"/>
                <a:cs typeface="+mj-cs"/>
              </a:rPr>
              <a:t>Indigenous peoples from around the world worked for decades to achieve this success. Chiefs have passed numerous resolutions supporting the </a:t>
            </a:r>
            <a:r>
              <a:rPr lang="en-US" altLang="en-US" sz="2400" b="1" i="1" kern="1200" dirty="0">
                <a:solidFill>
                  <a:schemeClr val="tx1"/>
                </a:solidFill>
                <a:latin typeface="+mj-lt"/>
                <a:ea typeface="+mj-ea"/>
                <a:cs typeface="+mj-cs"/>
              </a:rPr>
              <a:t>Declaration</a:t>
            </a:r>
            <a:r>
              <a:rPr lang="en-US" altLang="en-US" sz="2400" b="1" kern="1200" dirty="0">
                <a:solidFill>
                  <a:schemeClr val="tx1"/>
                </a:solidFill>
                <a:latin typeface="+mj-lt"/>
                <a:ea typeface="+mj-ea"/>
                <a:cs typeface="+mj-cs"/>
              </a:rPr>
              <a:t>.</a:t>
            </a:r>
            <a:br>
              <a:rPr lang="en-US" altLang="en-US" sz="2400" b="1" kern="1200" dirty="0">
                <a:solidFill>
                  <a:schemeClr val="tx1"/>
                </a:solidFill>
                <a:latin typeface="+mj-lt"/>
                <a:ea typeface="+mj-ea"/>
                <a:cs typeface="+mj-cs"/>
              </a:rPr>
            </a:br>
            <a:br>
              <a:rPr lang="en-US" altLang="en-US" sz="2400" b="1" kern="1200" dirty="0">
                <a:solidFill>
                  <a:schemeClr val="tx1"/>
                </a:solidFill>
                <a:latin typeface="+mj-lt"/>
                <a:ea typeface="+mj-ea"/>
                <a:cs typeface="+mj-cs"/>
              </a:rPr>
            </a:br>
            <a:br>
              <a:rPr lang="en-US" altLang="en-US" sz="2400" b="1" kern="1200" dirty="0">
                <a:solidFill>
                  <a:schemeClr val="tx1"/>
                </a:solidFill>
                <a:latin typeface="+mj-lt"/>
                <a:ea typeface="+mj-ea"/>
                <a:cs typeface="+mj-cs"/>
              </a:rPr>
            </a:br>
            <a:endParaRPr lang="en-US" sz="2400" b="1" kern="1200" dirty="0">
              <a:solidFill>
                <a:schemeClr val="tx1"/>
              </a:solidFill>
              <a:latin typeface="+mj-lt"/>
              <a:ea typeface="+mj-ea"/>
              <a:cs typeface="+mj-cs"/>
            </a:endParaRPr>
          </a:p>
        </p:txBody>
      </p:sp>
      <p:sp>
        <p:nvSpPr>
          <p:cNvPr id="3" name="Slide Number Placeholder 2">
            <a:extLst>
              <a:ext uri="{FF2B5EF4-FFF2-40B4-BE49-F238E27FC236}">
                <a16:creationId xmlns:a16="http://schemas.microsoft.com/office/drawing/2014/main" id="{15BD7B0C-3B6A-4D17-8CF8-E7D0DEA43FA6}"/>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37ECD0C4-B4F2-A845-A69A-F00BCA301844}" type="slidenum">
              <a:rPr lang="en-US" sz="1500">
                <a:solidFill>
                  <a:srgbClr val="FFFFFF"/>
                </a:solidFill>
                <a:latin typeface="Calibri" panose="020F0502020204030204"/>
              </a:rPr>
              <a:pPr algn="ctr">
                <a:spcAft>
                  <a:spcPts val="600"/>
                </a:spcAft>
                <a:defRPr/>
              </a:pPr>
              <a:t>6</a:t>
            </a:fld>
            <a:endParaRPr lang="en-US" sz="1500">
              <a:solidFill>
                <a:srgbClr val="FFFFFF"/>
              </a:solidFill>
              <a:latin typeface="Calibri" panose="020F0502020204030204"/>
            </a:endParaRPr>
          </a:p>
        </p:txBody>
      </p:sp>
      <p:pic>
        <p:nvPicPr>
          <p:cNvPr id="4" name="Picture 5" descr="scan0001">
            <a:extLst>
              <a:ext uri="{FF2B5EF4-FFF2-40B4-BE49-F238E27FC236}">
                <a16:creationId xmlns:a16="http://schemas.microsoft.com/office/drawing/2014/main" id="{F005ABF6-966A-5947-9864-FA5A589B75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4047"/>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5634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B43E4B3F-9743-2144-B9B6-8DA06A6DFA2A}"/>
              </a:ext>
            </a:extLst>
          </p:cNvPr>
          <p:cNvSpPr>
            <a:spLocks noGrp="1"/>
          </p:cNvSpPr>
          <p:nvPr>
            <p:ph type="ctrTitle"/>
          </p:nvPr>
        </p:nvSpPr>
        <p:spPr>
          <a:xfrm>
            <a:off x="6585882" y="590635"/>
            <a:ext cx="4805996" cy="5078645"/>
          </a:xfrm>
        </p:spPr>
        <p:txBody>
          <a:bodyPr anchor="t">
            <a:normAutofit fontScale="90000"/>
          </a:bodyPr>
          <a:lstStyle/>
          <a:p>
            <a:pPr algn="l"/>
            <a:r>
              <a:rPr lang="en-US" altLang="en-US" sz="2400" dirty="0">
                <a:ea typeface="ＭＳ Ｐゴシック" pitchFamily="34" charset="-128"/>
              </a:rPr>
              <a:t>Considering that the rights affirmed in treaties, agreements and other constructive arrangements between States and indigenous peoples are, in some situations, matters of international concern, interest, responsibility and character</a:t>
            </a:r>
            <a:br>
              <a:rPr lang="en-US" altLang="en-US" sz="2400" dirty="0">
                <a:ea typeface="ＭＳ Ｐゴシック" pitchFamily="34" charset="-128"/>
              </a:rPr>
            </a:br>
            <a:br>
              <a:rPr lang="en-US" altLang="en-US" sz="2400" dirty="0">
                <a:ea typeface="ＭＳ Ｐゴシック" pitchFamily="34" charset="-128"/>
              </a:rPr>
            </a:br>
            <a:r>
              <a:rPr lang="en-US" altLang="en-US" sz="2400" dirty="0">
                <a:ea typeface="ＭＳ Ｐゴシック" pitchFamily="34" charset="-128"/>
              </a:rPr>
              <a:t>Treaty right to Education (Little red school house)</a:t>
            </a:r>
            <a:br>
              <a:rPr lang="en-US" altLang="en-US" sz="3200" dirty="0">
                <a:ea typeface="ＭＳ Ｐゴシック" pitchFamily="34" charset="-128"/>
              </a:rPr>
            </a:br>
            <a:endParaRPr lang="en-US" sz="3200" dirty="0">
              <a:solidFill>
                <a:srgbClr val="000000"/>
              </a:solidFill>
            </a:endParaRPr>
          </a:p>
        </p:txBody>
      </p:sp>
      <p:sp>
        <p:nvSpPr>
          <p:cNvPr id="4" name="Slide Number Placeholder 3">
            <a:extLst>
              <a:ext uri="{FF2B5EF4-FFF2-40B4-BE49-F238E27FC236}">
                <a16:creationId xmlns:a16="http://schemas.microsoft.com/office/drawing/2014/main" id="{E0313607-DE40-0448-A472-DA770E9D956E}"/>
              </a:ext>
            </a:extLst>
          </p:cNvPr>
          <p:cNvSpPr>
            <a:spLocks noGrp="1"/>
          </p:cNvSpPr>
          <p:nvPr>
            <p:ph type="sldNum" sz="quarter" idx="12"/>
          </p:nvPr>
        </p:nvSpPr>
        <p:spPr>
          <a:xfrm>
            <a:off x="10825930" y="6223702"/>
            <a:ext cx="570728" cy="314067"/>
          </a:xfrm>
        </p:spPr>
        <p:txBody>
          <a:bodyPr vert="horz" lIns="91440" tIns="45720" rIns="91440" bIns="45720" rtlCol="0">
            <a:normAutofit fontScale="92500" lnSpcReduction="20000"/>
          </a:bodyPr>
          <a:lstStyle/>
          <a:p>
            <a:pPr>
              <a:spcAft>
                <a:spcPts val="600"/>
              </a:spcAft>
            </a:pPr>
            <a:fld id="{37ECD0C4-B4F2-A845-A69A-F00BCA301844}" type="slidenum">
              <a:rPr lang="en-US" sz="1100">
                <a:solidFill>
                  <a:srgbClr val="898989"/>
                </a:solidFill>
              </a:rPr>
              <a:pPr>
                <a:spcAft>
                  <a:spcPts val="600"/>
                </a:spcAft>
              </a:pPr>
              <a:t>7</a:t>
            </a:fld>
            <a:endParaRPr lang="en-US" sz="1100">
              <a:solidFill>
                <a:srgbClr val="898989"/>
              </a:solidFill>
            </a:endParaRPr>
          </a:p>
        </p:txBody>
      </p:sp>
      <p:pic>
        <p:nvPicPr>
          <p:cNvPr id="8" name="Picture 2" descr="A picture containing man, front, standing, holding&#10;&#10;Description automatically generated">
            <a:extLst>
              <a:ext uri="{FF2B5EF4-FFF2-40B4-BE49-F238E27FC236}">
                <a16:creationId xmlns:a16="http://schemas.microsoft.com/office/drawing/2014/main" id="{E30209B2-DEA0-BC40-9D79-888F6935E161}"/>
              </a:ext>
            </a:extLst>
          </p:cNvPr>
          <p:cNvPicPr>
            <a:picLocks noGrp="1" noChangeAspect="1" noChangeArrowheads="1"/>
          </p:cNvPicPr>
          <p:nvPr>
            <p:ph sz="half" idx="4294967295"/>
          </p:nvPr>
        </p:nvPicPr>
        <p:blipFill rotWithShape="1">
          <a:blip r:embed="rId2">
            <a:alphaModFix/>
            <a:extLst>
              <a:ext uri="{28A0092B-C50C-407E-A947-70E740481C1C}">
                <a14:useLocalDpi xmlns:a14="http://schemas.microsoft.com/office/drawing/2010/main" val="0"/>
              </a:ext>
            </a:extLst>
          </a:blip>
          <a:srcRect l="17017" r="12375" b="-2"/>
          <a:stretch/>
        </p:blipFill>
        <p:spPr>
          <a:xfrm>
            <a:off x="0" y="769938"/>
            <a:ext cx="5299075" cy="6097587"/>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71645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873D4A-5D3E-B74C-BE64-0BDDF5590F16}"/>
              </a:ext>
            </a:extLst>
          </p:cNvPr>
          <p:cNvSpPr>
            <a:spLocks noGrp="1"/>
          </p:cNvSpPr>
          <p:nvPr>
            <p:ph type="body" sz="half" idx="2"/>
          </p:nvPr>
        </p:nvSpPr>
        <p:spPr>
          <a:xfrm>
            <a:off x="655321" y="414672"/>
            <a:ext cx="5120113" cy="5622590"/>
          </a:xfrm>
        </p:spPr>
        <p:txBody>
          <a:bodyPr vert="horz" lIns="91440" tIns="45720" rIns="91440" bIns="45720" rtlCol="0">
            <a:normAutofit fontScale="40000" lnSpcReduction="20000"/>
          </a:bodyPr>
          <a:lstStyle/>
          <a:p>
            <a:pPr algn="ctr"/>
            <a:r>
              <a:rPr lang="en-US" sz="5800" b="1" dirty="0">
                <a:solidFill>
                  <a:schemeClr val="tx1"/>
                </a:solidFill>
              </a:rPr>
              <a:t>Significance of UN Declaration                            </a:t>
            </a:r>
          </a:p>
          <a:p>
            <a:pPr algn="ctr"/>
            <a:r>
              <a:rPr lang="en-US" altLang="en-US" sz="4400" i="1" dirty="0">
                <a:solidFill>
                  <a:schemeClr val="tx1"/>
                </a:solidFill>
              </a:rPr>
              <a:t>UN Declaration</a:t>
            </a:r>
            <a:r>
              <a:rPr lang="en-US" altLang="en-US" sz="4400" dirty="0">
                <a:solidFill>
                  <a:schemeClr val="tx1"/>
                </a:solidFill>
              </a:rPr>
              <a:t>, 7</a:t>
            </a:r>
            <a:r>
              <a:rPr lang="en-US" altLang="en-US" sz="4400" baseline="30000" dirty="0">
                <a:solidFill>
                  <a:schemeClr val="tx1"/>
                </a:solidFill>
              </a:rPr>
              <a:t>th</a:t>
            </a:r>
            <a:r>
              <a:rPr lang="en-US" altLang="en-US" sz="4400" dirty="0">
                <a:solidFill>
                  <a:schemeClr val="tx1"/>
                </a:solidFill>
              </a:rPr>
              <a:t> </a:t>
            </a:r>
            <a:r>
              <a:rPr lang="en-US" sz="4400" dirty="0">
                <a:solidFill>
                  <a:schemeClr val="tx1"/>
                </a:solidFill>
              </a:rPr>
              <a:t>preambular para.</a:t>
            </a:r>
          </a:p>
          <a:p>
            <a:pPr indent="-228600">
              <a:buFont typeface="Arial" panose="020B0604020202020204" pitchFamily="34" charset="0"/>
              <a:buChar char="•"/>
            </a:pPr>
            <a:endParaRPr lang="en-US" sz="4400" b="1" dirty="0"/>
          </a:p>
          <a:p>
            <a:pPr indent="-228600">
              <a:buFont typeface="Arial" panose="020B0604020202020204" pitchFamily="34" charset="0"/>
              <a:buChar char="•"/>
            </a:pPr>
            <a:endParaRPr lang="en-US" sz="1500" b="1" dirty="0"/>
          </a:p>
          <a:p>
            <a:endParaRPr lang="en-US" sz="1500" b="1" dirty="0"/>
          </a:p>
          <a:p>
            <a:endParaRPr lang="en-US" sz="1500" b="1" dirty="0"/>
          </a:p>
          <a:p>
            <a:endParaRPr lang="en-US" sz="1500" b="1" dirty="0"/>
          </a:p>
          <a:p>
            <a:br>
              <a:rPr lang="en-US" sz="3500" b="1" dirty="0">
                <a:solidFill>
                  <a:schemeClr val="tx1"/>
                </a:solidFill>
              </a:rPr>
            </a:br>
            <a:br>
              <a:rPr lang="en-US" sz="3500" i="1" dirty="0">
                <a:solidFill>
                  <a:schemeClr val="tx1"/>
                </a:solidFill>
              </a:rPr>
            </a:br>
            <a:r>
              <a:rPr lang="en-US" sz="5100" i="1" dirty="0">
                <a:solidFill>
                  <a:schemeClr val="tx1"/>
                </a:solidFill>
              </a:rPr>
              <a:t>Recognizing </a:t>
            </a:r>
            <a:r>
              <a:rPr lang="en-US" sz="5100" dirty="0">
                <a:solidFill>
                  <a:schemeClr val="tx1"/>
                </a:solidFill>
              </a:rPr>
              <a:t>the urgent need to respect and promote the </a:t>
            </a:r>
            <a:r>
              <a:rPr lang="en-US" sz="5100" b="1" dirty="0">
                <a:solidFill>
                  <a:schemeClr val="tx1"/>
                </a:solidFill>
              </a:rPr>
              <a:t>inherent rights</a:t>
            </a:r>
            <a:r>
              <a:rPr lang="en-US" sz="5100" dirty="0">
                <a:solidFill>
                  <a:schemeClr val="tx1"/>
                </a:solidFill>
              </a:rPr>
              <a:t> of indigenous peoples which derive from their political, economic and social structures and from their cultures, spiritual traditions, histories and philosophies, especially their rights to their lands, territories and resources … </a:t>
            </a:r>
            <a:br>
              <a:rPr lang="en-US" sz="5100" dirty="0"/>
            </a:br>
            <a:br>
              <a:rPr lang="en-US" sz="1500" dirty="0"/>
            </a:br>
            <a:r>
              <a:rPr lang="en-US" altLang="en-US" sz="1500" i="1" dirty="0"/>
              <a:t>		</a:t>
            </a:r>
            <a:br>
              <a:rPr lang="en-US" sz="1500" dirty="0"/>
            </a:br>
            <a:r>
              <a:rPr lang="en-US" sz="1500" dirty="0"/>
              <a:t>	</a:t>
            </a:r>
            <a:br>
              <a:rPr lang="en-US" sz="1500" dirty="0"/>
            </a:br>
            <a:br>
              <a:rPr lang="en-US" sz="1500" dirty="0"/>
            </a:br>
            <a:br>
              <a:rPr lang="en-US" sz="1500" dirty="0"/>
            </a:br>
            <a:br>
              <a:rPr lang="en-US" sz="1500" i="1" dirty="0"/>
            </a:br>
            <a:br>
              <a:rPr lang="en-US" sz="1500" dirty="0"/>
            </a:br>
            <a:endParaRPr lang="en-US" sz="1500" dirty="0"/>
          </a:p>
        </p:txBody>
      </p:sp>
      <p:pic>
        <p:nvPicPr>
          <p:cNvPr id="5" name="Picture 18" descr="HIS_Geneva1EDITED">
            <a:extLst>
              <a:ext uri="{FF2B5EF4-FFF2-40B4-BE49-F238E27FC236}">
                <a16:creationId xmlns:a16="http://schemas.microsoft.com/office/drawing/2014/main" id="{18350E00-9818-2146-9DB4-B41AD9DC8AC5}"/>
              </a:ext>
            </a:extLst>
          </p:cNvPr>
          <p:cNvPicPr>
            <a:picLocks noChangeAspect="1" noChangeArrowheads="1"/>
          </p:cNvPicPr>
          <p:nvPr/>
        </p:nvPicPr>
        <p:blipFill rotWithShape="1">
          <a:blip r:embed="rId2" cstate="print"/>
          <a:srcRect l="20571" r="26497"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extLst>
      <p:ext uri="{BB962C8B-B14F-4D97-AF65-F5344CB8AC3E}">
        <p14:creationId xmlns:p14="http://schemas.microsoft.com/office/powerpoint/2010/main" val="154945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9C21A-3E43-7D4F-B106-91556BE3D47A}"/>
              </a:ext>
            </a:extLst>
          </p:cNvPr>
          <p:cNvSpPr>
            <a:spLocks noGrp="1"/>
          </p:cNvSpPr>
          <p:nvPr>
            <p:ph type="title"/>
          </p:nvPr>
        </p:nvSpPr>
        <p:spPr>
          <a:xfrm>
            <a:off x="2231136" y="467418"/>
            <a:ext cx="7729728" cy="1188720"/>
          </a:xfrm>
          <a:solidFill>
            <a:srgbClr val="FFFFFF"/>
          </a:solidFill>
        </p:spPr>
        <p:txBody>
          <a:bodyPr>
            <a:normAutofit/>
          </a:bodyPr>
          <a:lstStyle/>
          <a:p>
            <a:r>
              <a:rPr lang="en-US" dirty="0"/>
              <a:t>Foundational Rights</a:t>
            </a:r>
          </a:p>
        </p:txBody>
      </p:sp>
      <p:sp>
        <p:nvSpPr>
          <p:cNvPr id="3" name="Content Placeholder 2">
            <a:extLst>
              <a:ext uri="{FF2B5EF4-FFF2-40B4-BE49-F238E27FC236}">
                <a16:creationId xmlns:a16="http://schemas.microsoft.com/office/drawing/2014/main" id="{5264DE67-89FA-4F43-9186-800CD720F49E}"/>
              </a:ext>
            </a:extLst>
          </p:cNvPr>
          <p:cNvSpPr>
            <a:spLocks noGrp="1"/>
          </p:cNvSpPr>
          <p:nvPr>
            <p:ph idx="1"/>
          </p:nvPr>
        </p:nvSpPr>
        <p:spPr>
          <a:xfrm>
            <a:off x="1416423" y="1775011"/>
            <a:ext cx="9386047" cy="3702423"/>
          </a:xfrm>
        </p:spPr>
        <p:txBody>
          <a:bodyPr>
            <a:normAutofit/>
          </a:bodyPr>
          <a:lstStyle/>
          <a:p>
            <a:pPr marL="0" indent="0">
              <a:buNone/>
            </a:pPr>
            <a:r>
              <a:rPr lang="en-CA" sz="2600" b="1" i="1" dirty="0">
                <a:solidFill>
                  <a:srgbClr val="404040"/>
                </a:solidFill>
              </a:rPr>
              <a:t>Article 3 (Self-Determination)</a:t>
            </a:r>
            <a:endParaRPr lang="en-CA" sz="2600" b="1" dirty="0">
              <a:solidFill>
                <a:srgbClr val="404040"/>
              </a:solidFill>
            </a:endParaRPr>
          </a:p>
          <a:p>
            <a:pPr marL="0" indent="0">
              <a:buNone/>
            </a:pPr>
            <a:r>
              <a:rPr lang="en-CA" sz="2000" dirty="0">
                <a:solidFill>
                  <a:srgbClr val="404040"/>
                </a:solidFill>
              </a:rPr>
              <a:t>Indigenous peoples have the right to self-determination. By virtue of that right they freely determine their political status and freely pursue their economic, social and cultural development. </a:t>
            </a:r>
          </a:p>
          <a:p>
            <a:pPr marL="0" indent="0">
              <a:buNone/>
            </a:pPr>
            <a:r>
              <a:rPr lang="en-CA" sz="2600" b="1" dirty="0">
                <a:solidFill>
                  <a:srgbClr val="404040"/>
                </a:solidFill>
              </a:rPr>
              <a:t>Article 4 (A Component of Self-Determination)</a:t>
            </a:r>
          </a:p>
          <a:p>
            <a:pPr marL="0" indent="0">
              <a:buNone/>
            </a:pPr>
            <a:r>
              <a:rPr lang="en-CA" sz="2000" dirty="0">
                <a:solidFill>
                  <a:srgbClr val="404040"/>
                </a:solidFill>
              </a:rPr>
              <a:t>Indigenous peoples, in exercising their right to self-determination, have the right to autonomy or self-government in matters relating to their internal and local affairs, as well as ways and means for financing their autonomous functions.</a:t>
            </a:r>
          </a:p>
          <a:p>
            <a:pPr marL="0" indent="0">
              <a:buNone/>
            </a:pPr>
            <a:endParaRPr lang="en-US" dirty="0">
              <a:solidFill>
                <a:srgbClr val="404040"/>
              </a:solidFill>
            </a:endParaRPr>
          </a:p>
        </p:txBody>
      </p:sp>
    </p:spTree>
    <p:extLst>
      <p:ext uri="{BB962C8B-B14F-4D97-AF65-F5344CB8AC3E}">
        <p14:creationId xmlns:p14="http://schemas.microsoft.com/office/powerpoint/2010/main" val="316837410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{89956B2E-B3A2-D442-B3A6-0201FE1DEBB3}tf10001120</Template>
  <TotalTime>3698</TotalTime>
  <Words>3418</Words>
  <Application>Microsoft Macintosh PowerPoint</Application>
  <PresentationFormat>Widescreen</PresentationFormat>
  <Paragraphs>262</Paragraphs>
  <Slides>44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Gill Sans MT</vt:lpstr>
      <vt:lpstr>Parcel</vt:lpstr>
      <vt:lpstr>Committee  on  Teaching About the United Nations  January 24, 2021</vt:lpstr>
      <vt:lpstr>OUTLINE</vt:lpstr>
      <vt:lpstr>UN Declaration on the Rights of Indigenous Peoples</vt:lpstr>
      <vt:lpstr>PowerPoint Presentation</vt:lpstr>
      <vt:lpstr>Universal Declaration on Human Rights</vt:lpstr>
      <vt:lpstr>Background   The United Nations Declaration on the Rights of Indigenous Peoples (the UN Declaration) was adopted by the UN General Assembly on September 13, 2007.  Indigenous peoples from around the world worked for decades to achieve this success. Chiefs have passed numerous resolutions supporting the Declaration.   </vt:lpstr>
      <vt:lpstr>Considering that the rights affirmed in treaties, agreements and other constructive arrangements between States and indigenous peoples are, in some situations, matters of international concern, interest, responsibility and character  Treaty right to Education (Little red school house) </vt:lpstr>
      <vt:lpstr>PowerPoint Presentation</vt:lpstr>
      <vt:lpstr>Foundational Rights</vt:lpstr>
      <vt:lpstr>LANDS, TERRITORIES AND RESOURCES</vt:lpstr>
      <vt:lpstr>PowerPoint Presentation</vt:lpstr>
      <vt:lpstr>PowerPoint Presentation</vt:lpstr>
      <vt:lpstr>Dispute Mechanism</vt:lpstr>
      <vt:lpstr>PowerPoint Presentation</vt:lpstr>
      <vt:lpstr>PowerPoint Presentation</vt:lpstr>
      <vt:lpstr> NATIONHOOD </vt:lpstr>
      <vt:lpstr>PowerPoint Presentation</vt:lpstr>
      <vt:lpstr>Political and Economic Rights</vt:lpstr>
      <vt:lpstr>PowerPoint Presentation</vt:lpstr>
      <vt:lpstr>PowerPoint Presentation</vt:lpstr>
      <vt:lpstr>PowerPoint Presentation</vt:lpstr>
      <vt:lpstr>Articles on education</vt:lpstr>
      <vt:lpstr>Articles on education</vt:lpstr>
      <vt:lpstr>Articles on education</vt:lpstr>
      <vt:lpstr>Articles on education</vt:lpstr>
      <vt:lpstr>Steps to Implementation:  2007</vt:lpstr>
      <vt:lpstr>TRUTH AND RECONCILIATION COMMISSION OF CANADA (TRC)</vt:lpstr>
      <vt:lpstr>Commission begins public work</vt:lpstr>
      <vt:lpstr>Survivors as TRC “owners” &amp;  Advisors</vt:lpstr>
      <vt:lpstr>Statement Gathering</vt:lpstr>
      <vt:lpstr>Public Response</vt:lpstr>
      <vt:lpstr>PowerPoint Presentation</vt:lpstr>
      <vt:lpstr>PowerPoint Presentation</vt:lpstr>
      <vt:lpstr>TRC Final Report &amp; Calls to Action </vt:lpstr>
      <vt:lpstr>TRC Key Findings</vt:lpstr>
      <vt:lpstr>TRC Key Findings</vt:lpstr>
      <vt:lpstr>TRC Key Findings</vt:lpstr>
      <vt:lpstr>Mandate Letter from Prime Minister Trudeau to Ministers</vt:lpstr>
      <vt:lpstr>Mandate Letter from Prime Minister Trudeau to Minister of Indigenous and Northern Affairs.</vt:lpstr>
      <vt:lpstr>General Comment No. 11</vt:lpstr>
      <vt:lpstr>Expert Mechanism Report (EMRIP)</vt:lpstr>
      <vt:lpstr>Ermineskin, Alberta, Canada</vt:lpstr>
      <vt:lpstr>Ermineskin, Alberta, Canada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BC TREATY COMMISSION UN EXPERTS SESSIONS SATURDAY, MARCH 7, 2020 – VANCOUVER, BC</dc:title>
  <dc:creator>Bobbi Herrera</dc:creator>
  <cp:lastModifiedBy>elisabeth shuman</cp:lastModifiedBy>
  <cp:revision>26</cp:revision>
  <cp:lastPrinted>2020-03-09T17:46:06Z</cp:lastPrinted>
  <dcterms:created xsi:type="dcterms:W3CDTF">2020-03-07T07:09:16Z</dcterms:created>
  <dcterms:modified xsi:type="dcterms:W3CDTF">2021-02-22T23:36:48Z</dcterms:modified>
</cp:coreProperties>
</file>